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Lst>
  <p:sldSz cx="12192000" cy="6858000"/>
  <p:notesSz cx="6858000" cy="9144000"/>
  <p:embeddedFontLst>
    <p:embeddedFont>
      <p:font typeface="Roboto" panose="02000000000000000000" pitchFamily="2" charset="0"/>
      <p:regular r:id="rId13"/>
      <p:bold r:id="rId14"/>
      <p:italic r:id="rId15"/>
      <p:boldItalic r:id="rId16"/>
    </p:embeddedFont>
    <p:embeddedFont>
      <p:font typeface="Yandex Sans Display Bold" pitchFamily="2" charset="-52"/>
      <p:bold r:id="rId17"/>
    </p:embeddedFont>
    <p:embeddedFont>
      <p:font typeface="Yandex Sans Display Regular" pitchFamily="2" charset="-52"/>
      <p:regular r:id="rId18"/>
      <p:italic r:id="rId1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4557"/>
    <a:srgbClr val="57557A"/>
    <a:srgbClr val="F3ECF2"/>
    <a:srgbClr val="8FE7B6"/>
    <a:srgbClr val="2E2F33"/>
    <a:srgbClr val="ECE9E0"/>
    <a:srgbClr val="121214"/>
    <a:srgbClr val="F3F0F7"/>
    <a:srgbClr val="EAECF9"/>
    <a:srgbClr val="DFDF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3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0D1AD4-E2CD-421A-AC67-048A63F636E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CF27BFC-4D76-477F-BBB9-BECAD350F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E80C7E-78C8-40CE-878D-94A783E33371}"/>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5B8B8C4A-C24F-4431-B507-FA1AAE70A72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26BAAE9-8C0B-4EFF-8F15-19A274191478}"/>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0487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278F0-E41A-4623-9BD1-389A18128A4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6CE10B6-696A-4ABA-8B16-8BC0EA3FC46A}"/>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B0067F-DF9C-4BED-9CE7-F6998B82141C}"/>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94B4C2BA-92A4-45BA-A1B3-454B428727A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437974-50BA-4685-82EB-B271453C6792}"/>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6318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85EB803-3147-4DF0-AF45-CBC538ED635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EFFC028-7759-40EC-98BC-FEBA18639B0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E90376D-5FB3-4E6B-AA24-267C0D075FDE}"/>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DBBF9BA6-5D57-4D40-B724-E04B686D381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BF2D92-0B43-43F9-B2C2-FB7020D32952}"/>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996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69EA53-ABCC-4C9D-9674-4BFAB546DF5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FE2727A-5F67-4723-9357-57151264295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2A5515-CC4E-4900-A3CE-1EC232A5481C}"/>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26EB8929-1AF8-4A4A-B7F7-8731D02E2BE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8AE9518-9D67-4F61-B0AE-27A645BF1864}"/>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96894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31D413-8561-4155-969B-2AA566809FA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894F1AD-6781-4937-B3DF-B46030CC4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0AAA23E-FE71-4FCD-A5E3-E2C7DDC59A2A}"/>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730D45F6-679B-426C-96E3-2DBEAF0E838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1C6C8E0-4056-4D59-BDB9-923FCA3122E0}"/>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39201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6718D-6030-4888-9F03-BE467B3EE2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5C568E8-65B8-4459-BB08-75C9F98878B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359B8C9-425E-4C1D-A09D-79E33F8908B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D22746D-B814-41A6-BE2C-A5696DD544E6}"/>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5E08067E-AAEC-49D6-B764-D9061F71E3E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9AAE42B-AF29-4895-B1AF-26B33CCB4DFE}"/>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29366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E8E9F7-F582-4FEE-A3F3-1A771BADE72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5114834-F08B-4A45-953C-FFC2B9AF2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495CDC2-2814-46F5-A203-7128D245F9B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29ABD23-65AD-445B-9C10-A412A4066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74B8C7-70A1-4539-BA4A-8AEE6BB1DC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848771B-2F4B-42A0-B978-3B69D3B633DD}"/>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8" name="Нижний колонтитул 7">
            <a:extLst>
              <a:ext uri="{FF2B5EF4-FFF2-40B4-BE49-F238E27FC236}">
                <a16:creationId xmlns:a16="http://schemas.microsoft.com/office/drawing/2014/main" id="{EEADC344-C83E-454F-8657-E494CD32A2C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9D4A67E-8A79-4186-972E-6B52814CCAC9}"/>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109677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C73B88-1AE6-4D0C-A902-5278AE0DDC3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B413843-3130-44C2-93C2-5AF1A9B0885C}"/>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4" name="Нижний колонтитул 3">
            <a:extLst>
              <a:ext uri="{FF2B5EF4-FFF2-40B4-BE49-F238E27FC236}">
                <a16:creationId xmlns:a16="http://schemas.microsoft.com/office/drawing/2014/main" id="{86270C07-A0AD-4614-96F9-2055CD2B07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52F9CA6-F79D-43EE-8A2D-04BA02C44886}"/>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337355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1A2BFD0-2FBE-4FCB-BF00-BE591F1258E8}"/>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3" name="Нижний колонтитул 2">
            <a:extLst>
              <a:ext uri="{FF2B5EF4-FFF2-40B4-BE49-F238E27FC236}">
                <a16:creationId xmlns:a16="http://schemas.microsoft.com/office/drawing/2014/main" id="{4E9487FC-ACD5-49EE-8236-621314A401F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3057E6D-E3DA-4B9E-AC01-CE6FB5F4BF29}"/>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369644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238C40-89B8-4FBA-88A4-CE767CA57C4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9FB1D9DE-1C3A-409B-B5CF-53DCBEAAA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4E6C260-EDC1-43C0-B7B4-4E209143A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32ED20E-9A47-455D-A06F-2CC5A31B8242}"/>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5DBEC962-B672-4C26-BC49-BD5DAF5F0D4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E927532-6D91-463E-A076-1C9EC1E35603}"/>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54426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40218E-FF49-4796-A956-A53A5AF6D1B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A99CE7D-AE71-4746-BFB9-F8E389B81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36560C1-0697-4DFF-B7BF-78D0962C8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8E36500-8BF6-4CE4-B278-1067AADB4006}"/>
              </a:ext>
            </a:extLst>
          </p:cNvPr>
          <p:cNvSpPr>
            <a:spLocks noGrp="1"/>
          </p:cNvSpPr>
          <p:nvPr>
            <p:ph type="dt" sz="half" idx="10"/>
          </p:nvPr>
        </p:nvSpPr>
        <p:spPr/>
        <p:txBody>
          <a:bodyPr/>
          <a:lstStyle/>
          <a:p>
            <a:fld id="{AA66386D-31CD-42BA-9913-A9379A26A72D}"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D4194D57-D282-4635-8105-B0A7E4165D0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F33B14D-88AE-4D1A-B937-8A9A8756DD02}"/>
              </a:ext>
            </a:extLst>
          </p:cNvPr>
          <p:cNvSpPr>
            <a:spLocks noGrp="1"/>
          </p:cNvSpPr>
          <p:nvPr>
            <p:ph type="sldNum" sz="quarter" idx="12"/>
          </p:nvPr>
        </p:nvSpPr>
        <p:spPr/>
        <p:txBody>
          <a:bodyPr/>
          <a:lstStyle/>
          <a:p>
            <a:fld id="{306D2B08-E9CC-4C77-95C3-E91962A08C08}" type="slidenum">
              <a:rPr lang="ru-RU" smtClean="0"/>
              <a:t>‹#›</a:t>
            </a:fld>
            <a:endParaRPr lang="ru-RU"/>
          </a:p>
        </p:txBody>
      </p:sp>
    </p:spTree>
    <p:extLst>
      <p:ext uri="{BB962C8B-B14F-4D97-AF65-F5344CB8AC3E}">
        <p14:creationId xmlns:p14="http://schemas.microsoft.com/office/powerpoint/2010/main" val="136083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57D499-CF7B-4FCE-B7BA-7FAD05F92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A1A3242-7F67-42F3-BC44-ABDA46F7E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BADA74C-BAF2-4A03-A102-091B7319DB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6386D-31CD-42BA-9913-A9379A26A72D}"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5D9BFF04-2AF1-4CD5-BA65-1F7C53392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AD5BD82-DB77-4546-8E18-EA9194214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D2B08-E9CC-4C77-95C3-E91962A08C08}" type="slidenum">
              <a:rPr lang="ru-RU" smtClean="0"/>
              <a:t>‹#›</a:t>
            </a:fld>
            <a:endParaRPr lang="ru-RU"/>
          </a:p>
        </p:txBody>
      </p:sp>
    </p:spTree>
    <p:extLst>
      <p:ext uri="{BB962C8B-B14F-4D97-AF65-F5344CB8AC3E}">
        <p14:creationId xmlns:p14="http://schemas.microsoft.com/office/powerpoint/2010/main" val="2193254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7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0D6E45-6B9D-43FA-96FF-CEB2463322D0}"/>
              </a:ext>
            </a:extLst>
          </p:cNvPr>
          <p:cNvSpPr>
            <a:spLocks noGrp="1"/>
          </p:cNvSpPr>
          <p:nvPr>
            <p:ph type="title"/>
          </p:nvPr>
        </p:nvSpPr>
        <p:spPr/>
        <p:txBody>
          <a:bodyPr/>
          <a:lstStyle/>
          <a:p>
            <a:r>
              <a:rPr lang="en-US" dirty="0"/>
              <a:t>Career opportunities</a:t>
            </a:r>
            <a:endParaRPr lang="ru-RU" dirty="0"/>
          </a:p>
        </p:txBody>
      </p:sp>
      <p:sp>
        <p:nvSpPr>
          <p:cNvPr id="3" name="Объект 2">
            <a:extLst>
              <a:ext uri="{FF2B5EF4-FFF2-40B4-BE49-F238E27FC236}">
                <a16:creationId xmlns:a16="http://schemas.microsoft.com/office/drawing/2014/main" id="{80CA078B-E957-4EA5-9773-D082ACD311D9}"/>
              </a:ext>
            </a:extLst>
          </p:cNvPr>
          <p:cNvSpPr>
            <a:spLocks noGrp="1"/>
          </p:cNvSpPr>
          <p:nvPr>
            <p:ph idx="1"/>
          </p:nvPr>
        </p:nvSpPr>
        <p:spPr>
          <a:xfrm>
            <a:off x="838200" y="2964179"/>
            <a:ext cx="5257800" cy="3349943"/>
          </a:xfrm>
        </p:spPr>
        <p:txBody>
          <a:bodyPr>
            <a:normAutofit/>
          </a:bodyPr>
          <a:lstStyle/>
          <a:p>
            <a:pPr marL="0" indent="0">
              <a:lnSpc>
                <a:spcPct val="100000"/>
              </a:lnSpc>
              <a:buNone/>
            </a:pPr>
            <a:r>
              <a:rPr lang="en-US" dirty="0">
                <a:effectLst/>
                <a:latin typeface="Roboto" panose="02000000000000000000" pitchFamily="2" charset="0"/>
                <a:ea typeface="MS Mincho" panose="02020609040205080304" pitchFamily="49" charset="-128"/>
                <a:cs typeface="Times New Roman" panose="02020603050405020304" pitchFamily="18" charset="0"/>
              </a:rPr>
              <a:t>The Jobs in Yandex website contains current vacancies in the parent service of the IT company Fintech Services. </a:t>
            </a:r>
            <a:endParaRPr lang="ru-RU" sz="4000" dirty="0"/>
          </a:p>
        </p:txBody>
      </p:sp>
      <p:pic>
        <p:nvPicPr>
          <p:cNvPr id="5" name="Рисунок 4">
            <a:extLst>
              <a:ext uri="{FF2B5EF4-FFF2-40B4-BE49-F238E27FC236}">
                <a16:creationId xmlns:a16="http://schemas.microsoft.com/office/drawing/2014/main" id="{32B8D71B-131C-487D-B9A1-EAE68D852E55}"/>
              </a:ext>
            </a:extLst>
          </p:cNvPr>
          <p:cNvPicPr>
            <a:picLocks noChangeAspect="1"/>
          </p:cNvPicPr>
          <p:nvPr/>
        </p:nvPicPr>
        <p:blipFill>
          <a:blip r:embed="rId2"/>
          <a:stretch>
            <a:fillRect/>
          </a:stretch>
        </p:blipFill>
        <p:spPr>
          <a:xfrm>
            <a:off x="6271260" y="3364479"/>
            <a:ext cx="5356860" cy="968259"/>
          </a:xfrm>
          <a:prstGeom prst="rect">
            <a:avLst/>
          </a:prstGeom>
        </p:spPr>
      </p:pic>
    </p:spTree>
    <p:extLst>
      <p:ext uri="{BB962C8B-B14F-4D97-AF65-F5344CB8AC3E}">
        <p14:creationId xmlns:p14="http://schemas.microsoft.com/office/powerpoint/2010/main" val="33676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2F33"/>
        </a:solidFill>
        <a:effectLst/>
      </p:bgPr>
    </p:bg>
    <p:spTree>
      <p:nvGrpSpPr>
        <p:cNvPr id="1" name=""/>
        <p:cNvGrpSpPr/>
        <p:nvPr/>
      </p:nvGrpSpPr>
      <p:grpSpPr>
        <a:xfrm>
          <a:off x="0" y="0"/>
          <a:ext cx="0" cy="0"/>
          <a:chOff x="0" y="0"/>
          <a:chExt cx="0" cy="0"/>
        </a:xfrm>
      </p:grpSpPr>
      <p:grpSp>
        <p:nvGrpSpPr>
          <p:cNvPr id="20" name="Группа 19">
            <a:extLst>
              <a:ext uri="{FF2B5EF4-FFF2-40B4-BE49-F238E27FC236}">
                <a16:creationId xmlns:a16="http://schemas.microsoft.com/office/drawing/2014/main" id="{7194E637-41CD-415E-945D-78FC6C2E8E60}"/>
              </a:ext>
            </a:extLst>
          </p:cNvPr>
          <p:cNvGrpSpPr/>
          <p:nvPr/>
        </p:nvGrpSpPr>
        <p:grpSpPr>
          <a:xfrm>
            <a:off x="1180661" y="584078"/>
            <a:ext cx="9830678" cy="5689843"/>
            <a:chOff x="1180506" y="695717"/>
            <a:chExt cx="9830678" cy="5689843"/>
          </a:xfrm>
        </p:grpSpPr>
        <p:grpSp>
          <p:nvGrpSpPr>
            <p:cNvPr id="19" name="Группа 18">
              <a:extLst>
                <a:ext uri="{FF2B5EF4-FFF2-40B4-BE49-F238E27FC236}">
                  <a16:creationId xmlns:a16="http://schemas.microsoft.com/office/drawing/2014/main" id="{691D109B-0E55-4E40-A12F-CAFEB909F644}"/>
                </a:ext>
              </a:extLst>
            </p:cNvPr>
            <p:cNvGrpSpPr/>
            <p:nvPr/>
          </p:nvGrpSpPr>
          <p:grpSpPr>
            <a:xfrm>
              <a:off x="1180815" y="695717"/>
              <a:ext cx="9830369" cy="5689843"/>
              <a:chOff x="1180815" y="695717"/>
              <a:chExt cx="9830369" cy="5689843"/>
            </a:xfrm>
          </p:grpSpPr>
          <p:grpSp>
            <p:nvGrpSpPr>
              <p:cNvPr id="9" name="Группа 8">
                <a:extLst>
                  <a:ext uri="{FF2B5EF4-FFF2-40B4-BE49-F238E27FC236}">
                    <a16:creationId xmlns:a16="http://schemas.microsoft.com/office/drawing/2014/main" id="{37EFC728-1AB8-4FC9-B898-30C7DC8A8781}"/>
                  </a:ext>
                </a:extLst>
              </p:cNvPr>
              <p:cNvGrpSpPr/>
              <p:nvPr/>
            </p:nvGrpSpPr>
            <p:grpSpPr>
              <a:xfrm>
                <a:off x="1180815" y="695717"/>
                <a:ext cx="9830369" cy="5689843"/>
                <a:chOff x="352425" y="2071686"/>
                <a:chExt cx="3405653" cy="3933825"/>
              </a:xfrm>
            </p:grpSpPr>
            <p:sp>
              <p:nvSpPr>
                <p:cNvPr id="13" name="Прямоугольник: скругленные углы 12">
                  <a:extLst>
                    <a:ext uri="{FF2B5EF4-FFF2-40B4-BE49-F238E27FC236}">
                      <a16:creationId xmlns:a16="http://schemas.microsoft.com/office/drawing/2014/main" id="{CD85AD7D-11D7-49D6-AB88-D5820E605415}"/>
                    </a:ext>
                  </a:extLst>
                </p:cNvPr>
                <p:cNvSpPr/>
                <p:nvPr/>
              </p:nvSpPr>
              <p:spPr>
                <a:xfrm>
                  <a:off x="352425" y="2071686"/>
                  <a:ext cx="3405653" cy="3933825"/>
                </a:xfrm>
                <a:prstGeom prst="roundRect">
                  <a:avLst>
                    <a:gd name="adj" fmla="val 5571"/>
                  </a:avLst>
                </a:prstGeom>
                <a:solidFill>
                  <a:srgbClr val="364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F25867DD-DC3A-4FBA-83A8-E8F539CFF5F9}"/>
                    </a:ext>
                  </a:extLst>
                </p:cNvPr>
                <p:cNvSpPr txBox="1"/>
                <p:nvPr/>
              </p:nvSpPr>
              <p:spPr>
                <a:xfrm>
                  <a:off x="838200" y="2301358"/>
                  <a:ext cx="2409825" cy="867350"/>
                </a:xfrm>
                <a:prstGeom prst="rect">
                  <a:avLst/>
                </a:prstGeom>
                <a:noFill/>
              </p:spPr>
              <p:txBody>
                <a:bodyPr wrap="square" rtlCol="0">
                  <a:spAutoFit/>
                </a:bodyPr>
                <a:lstStyle/>
                <a:p>
                  <a:pPr algn="ctr"/>
                  <a:r>
                    <a:rPr lang="en-US" sz="3600" dirty="0">
                      <a:solidFill>
                        <a:schemeClr val="bg1"/>
                      </a:solidFill>
                      <a:latin typeface="+mj-lt"/>
                    </a:rPr>
                    <a:t>Conclusion</a:t>
                  </a:r>
                  <a:endParaRPr lang="ru-RU" dirty="0">
                    <a:solidFill>
                      <a:schemeClr val="bg1"/>
                    </a:solidFill>
                    <a:latin typeface="+mj-lt"/>
                  </a:endParaRPr>
                </a:p>
              </p:txBody>
            </p:sp>
            <p:sp>
              <p:nvSpPr>
                <p:cNvPr id="12" name="TextBox 11">
                  <a:extLst>
                    <a:ext uri="{FF2B5EF4-FFF2-40B4-BE49-F238E27FC236}">
                      <a16:creationId xmlns:a16="http://schemas.microsoft.com/office/drawing/2014/main" id="{2318DB9A-0D7B-491D-8AC3-80BAA7A67291}"/>
                    </a:ext>
                  </a:extLst>
                </p:cNvPr>
                <p:cNvSpPr txBox="1"/>
                <p:nvPr/>
              </p:nvSpPr>
              <p:spPr>
                <a:xfrm>
                  <a:off x="535961" y="2952060"/>
                  <a:ext cx="3038474" cy="702206"/>
                </a:xfrm>
                <a:prstGeom prst="rect">
                  <a:avLst/>
                </a:prstGeom>
                <a:noFill/>
              </p:spPr>
              <p:txBody>
                <a:bodyPr wrap="square" rtlCol="0">
                  <a:spAutoFit/>
                </a:bodyPr>
                <a:lstStyle>
                  <a:defPPr>
                    <a:defRPr lang="ru-RU"/>
                  </a:defPPr>
                  <a:lvl1pPr algn="ctr">
                    <a:defRPr sz="1400">
                      <a:solidFill>
                        <a:schemeClr val="bg2">
                          <a:lumMod val="75000"/>
                        </a:schemeClr>
                      </a:solidFill>
                    </a:defRPr>
                  </a:lvl1pPr>
                </a:lstStyle>
                <a:p>
                  <a:pPr marL="0" indent="0">
                    <a:lnSpc>
                      <a:spcPct val="100000"/>
                    </a:lnSpc>
                    <a:buNone/>
                  </a:pPr>
                  <a:r>
                    <a:rPr lang="en-US" sz="2000" dirty="0">
                      <a:solidFill>
                        <a:schemeClr val="bg1">
                          <a:lumMod val="95000"/>
                        </a:schemeClr>
                      </a:solidFill>
                    </a:rPr>
                    <a:t>Thus we have reviewed Yandex Bank, its structure, products and services, career opportunities and promotional offers. We also got to know more about the bank's strategy, as well as its features and advantages.</a:t>
                  </a:r>
                  <a:endParaRPr lang="ru-RU" sz="2000" dirty="0">
                    <a:solidFill>
                      <a:schemeClr val="bg1">
                        <a:lumMod val="95000"/>
                      </a:schemeClr>
                    </a:solidFill>
                  </a:endParaRPr>
                </a:p>
              </p:txBody>
            </p:sp>
          </p:grpSp>
          <p:pic>
            <p:nvPicPr>
              <p:cNvPr id="6" name="Рисунок 5">
                <a:extLst>
                  <a:ext uri="{FF2B5EF4-FFF2-40B4-BE49-F238E27FC236}">
                    <a16:creationId xmlns:a16="http://schemas.microsoft.com/office/drawing/2014/main" id="{AC92D717-DF09-44E9-9756-1F5158531362}"/>
                  </a:ext>
                </a:extLst>
              </p:cNvPr>
              <p:cNvPicPr>
                <a:picLocks noChangeAspect="1"/>
              </p:cNvPicPr>
              <p:nvPr/>
            </p:nvPicPr>
            <p:blipFill>
              <a:blip r:embed="rId2"/>
              <a:stretch>
                <a:fillRect/>
              </a:stretch>
            </p:blipFill>
            <p:spPr>
              <a:xfrm>
                <a:off x="7589080" y="3154680"/>
                <a:ext cx="3421795" cy="3230880"/>
              </a:xfrm>
              <a:prstGeom prst="roundRect">
                <a:avLst>
                  <a:gd name="adj" fmla="val 8412"/>
                </a:avLst>
              </a:prstGeom>
            </p:spPr>
          </p:pic>
        </p:grpSp>
        <p:pic>
          <p:nvPicPr>
            <p:cNvPr id="8" name="Рисунок 7">
              <a:extLst>
                <a:ext uri="{FF2B5EF4-FFF2-40B4-BE49-F238E27FC236}">
                  <a16:creationId xmlns:a16="http://schemas.microsoft.com/office/drawing/2014/main" id="{7FE112DF-A64F-41C7-84E1-25218E2F8A28}"/>
                </a:ext>
              </a:extLst>
            </p:cNvPr>
            <p:cNvPicPr>
              <a:picLocks noChangeAspect="1"/>
            </p:cNvPicPr>
            <p:nvPr/>
          </p:nvPicPr>
          <p:blipFill>
            <a:blip r:embed="rId3"/>
            <a:stretch>
              <a:fillRect/>
            </a:stretch>
          </p:blipFill>
          <p:spPr>
            <a:xfrm flipH="1">
              <a:off x="1180506" y="3558540"/>
              <a:ext cx="2827020" cy="2827020"/>
            </a:xfrm>
            <a:prstGeom prst="roundRect">
              <a:avLst>
                <a:gd name="adj" fmla="val 10198"/>
              </a:avLst>
            </a:prstGeom>
          </p:spPr>
        </p:pic>
      </p:grpSp>
      <p:sp>
        <p:nvSpPr>
          <p:cNvPr id="21" name="TextBox 20">
            <a:extLst>
              <a:ext uri="{FF2B5EF4-FFF2-40B4-BE49-F238E27FC236}">
                <a16:creationId xmlns:a16="http://schemas.microsoft.com/office/drawing/2014/main" id="{D4DB45ED-5492-481C-8827-1601B0187181}"/>
              </a:ext>
            </a:extLst>
          </p:cNvPr>
          <p:cNvSpPr txBox="1"/>
          <p:nvPr/>
        </p:nvSpPr>
        <p:spPr>
          <a:xfrm>
            <a:off x="0" y="2977213"/>
            <a:ext cx="12192000" cy="769441"/>
          </a:xfrm>
          <a:prstGeom prst="rect">
            <a:avLst/>
          </a:prstGeom>
          <a:noFill/>
        </p:spPr>
        <p:txBody>
          <a:bodyPr wrap="square" rtlCol="0">
            <a:spAutoFit/>
          </a:bodyPr>
          <a:lstStyle/>
          <a:p>
            <a:pPr algn="ctr"/>
            <a:r>
              <a:rPr lang="en-US" sz="4400" b="1" dirty="0">
                <a:solidFill>
                  <a:schemeClr val="bg1">
                    <a:lumMod val="95000"/>
                  </a:schemeClr>
                </a:solidFill>
              </a:rPr>
              <a:t>Thanks for you attention!</a:t>
            </a:r>
            <a:endParaRPr lang="ru-RU" sz="4400" b="1" dirty="0">
              <a:solidFill>
                <a:schemeClr val="bg1">
                  <a:lumMod val="95000"/>
                </a:schemeClr>
              </a:solidFill>
            </a:endParaRPr>
          </a:p>
        </p:txBody>
      </p:sp>
    </p:spTree>
    <p:extLst>
      <p:ext uri="{BB962C8B-B14F-4D97-AF65-F5344CB8AC3E}">
        <p14:creationId xmlns:p14="http://schemas.microsoft.com/office/powerpoint/2010/main" val="223105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052307-E71A-46E3-90D1-A2FB33D0D1FE}"/>
              </a:ext>
            </a:extLst>
          </p:cNvPr>
          <p:cNvSpPr>
            <a:spLocks noGrp="1"/>
          </p:cNvSpPr>
          <p:nvPr>
            <p:ph type="title"/>
          </p:nvPr>
        </p:nvSpPr>
        <p:spPr/>
        <p:txBody>
          <a:bodyPr/>
          <a:lstStyle/>
          <a:p>
            <a:r>
              <a:rPr lang="en-US" dirty="0">
                <a:solidFill>
                  <a:schemeClr val="bg1"/>
                </a:solidFill>
              </a:rPr>
              <a:t>Table of Contents</a:t>
            </a:r>
            <a:endParaRPr lang="ru-RU" dirty="0">
              <a:solidFill>
                <a:schemeClr val="bg1"/>
              </a:solidFill>
            </a:endParaRPr>
          </a:p>
        </p:txBody>
      </p:sp>
      <p:sp>
        <p:nvSpPr>
          <p:cNvPr id="3" name="Объект 2">
            <a:extLst>
              <a:ext uri="{FF2B5EF4-FFF2-40B4-BE49-F238E27FC236}">
                <a16:creationId xmlns:a16="http://schemas.microsoft.com/office/drawing/2014/main" id="{1B997EE1-356F-4137-A819-7B177548B96B}"/>
              </a:ext>
            </a:extLst>
          </p:cNvPr>
          <p:cNvSpPr>
            <a:spLocks noGrp="1"/>
          </p:cNvSpPr>
          <p:nvPr>
            <p:ph idx="1"/>
          </p:nvPr>
        </p:nvSpPr>
        <p:spPr>
          <a:xfrm>
            <a:off x="838200" y="2098675"/>
            <a:ext cx="4598963" cy="4351338"/>
          </a:xfrm>
        </p:spPr>
        <p:txBody>
          <a:bodyPr>
            <a:normAutofit lnSpcReduction="10000"/>
          </a:bodyPr>
          <a:lstStyle/>
          <a:p>
            <a:pPr marL="514350" indent="-514350">
              <a:buFont typeface="+mj-lt"/>
              <a:buAutoNum type="arabicPeriod"/>
            </a:pPr>
            <a:r>
              <a:rPr lang="en-US" dirty="0">
                <a:solidFill>
                  <a:schemeClr val="bg1"/>
                </a:solidFill>
              </a:rPr>
              <a:t>Company history</a:t>
            </a:r>
          </a:p>
          <a:p>
            <a:pPr marL="514350" indent="-514350">
              <a:buFont typeface="+mj-lt"/>
              <a:buAutoNum type="arabicPeriod"/>
            </a:pPr>
            <a:r>
              <a:rPr lang="en-US" dirty="0">
                <a:solidFill>
                  <a:schemeClr val="bg1"/>
                </a:solidFill>
              </a:rPr>
              <a:t>Purpose of the bank</a:t>
            </a:r>
          </a:p>
          <a:p>
            <a:pPr marL="514350" indent="-514350">
              <a:buFont typeface="+mj-lt"/>
              <a:buAutoNum type="arabicPeriod"/>
            </a:pPr>
            <a:r>
              <a:rPr lang="en-US" dirty="0">
                <a:solidFill>
                  <a:schemeClr val="bg1"/>
                </a:solidFill>
              </a:rPr>
              <a:t>The strategy of bank</a:t>
            </a:r>
          </a:p>
          <a:p>
            <a:pPr marL="514350" indent="-514350">
              <a:buFont typeface="+mj-lt"/>
              <a:buAutoNum type="arabicPeriod"/>
            </a:pPr>
            <a:r>
              <a:rPr lang="en-US" dirty="0">
                <a:solidFill>
                  <a:schemeClr val="bg1"/>
                </a:solidFill>
              </a:rPr>
              <a:t>Service and products</a:t>
            </a:r>
          </a:p>
          <a:p>
            <a:pPr marL="514350" indent="-514350">
              <a:buFont typeface="+mj-lt"/>
              <a:buAutoNum type="arabicPeriod"/>
            </a:pPr>
            <a:r>
              <a:rPr lang="en-US" dirty="0">
                <a:solidFill>
                  <a:schemeClr val="bg1"/>
                </a:solidFill>
              </a:rPr>
              <a:t>Structure and network</a:t>
            </a:r>
          </a:p>
          <a:p>
            <a:pPr marL="514350" indent="-514350">
              <a:buFont typeface="+mj-lt"/>
              <a:buAutoNum type="arabicPeriod"/>
            </a:pPr>
            <a:r>
              <a:rPr lang="en-US" dirty="0">
                <a:solidFill>
                  <a:schemeClr val="bg1"/>
                </a:solidFill>
              </a:rPr>
              <a:t>Advertising</a:t>
            </a:r>
          </a:p>
          <a:p>
            <a:pPr marL="514350" indent="-514350">
              <a:buFont typeface="+mj-lt"/>
              <a:buAutoNum type="arabicPeriod"/>
            </a:pPr>
            <a:r>
              <a:rPr lang="en-US" dirty="0">
                <a:solidFill>
                  <a:schemeClr val="bg1"/>
                </a:solidFill>
              </a:rPr>
              <a:t>Sponsorship</a:t>
            </a:r>
          </a:p>
          <a:p>
            <a:pPr marL="514350" indent="-514350">
              <a:buFont typeface="+mj-lt"/>
              <a:buAutoNum type="arabicPeriod"/>
            </a:pPr>
            <a:r>
              <a:rPr lang="en-US" dirty="0">
                <a:solidFill>
                  <a:schemeClr val="bg1"/>
                </a:solidFill>
              </a:rPr>
              <a:t>Career opportunities</a:t>
            </a:r>
            <a:endParaRPr lang="ru-RU" dirty="0">
              <a:solidFill>
                <a:schemeClr val="bg1"/>
              </a:solidFill>
            </a:endParaRPr>
          </a:p>
          <a:p>
            <a:pPr marL="514350" indent="-514350">
              <a:buFont typeface="+mj-lt"/>
              <a:buAutoNum type="arabicPeriod"/>
            </a:pPr>
            <a:r>
              <a:rPr lang="en-US" dirty="0">
                <a:solidFill>
                  <a:schemeClr val="bg1"/>
                </a:solidFill>
              </a:rPr>
              <a:t>Conclusion</a:t>
            </a:r>
            <a:endParaRPr lang="ru-RU" dirty="0">
              <a:solidFill>
                <a:schemeClr val="bg1"/>
              </a:solidFill>
            </a:endParaRPr>
          </a:p>
        </p:txBody>
      </p:sp>
      <p:pic>
        <p:nvPicPr>
          <p:cNvPr id="7" name="Рисунок 6">
            <a:extLst>
              <a:ext uri="{FF2B5EF4-FFF2-40B4-BE49-F238E27FC236}">
                <a16:creationId xmlns:a16="http://schemas.microsoft.com/office/drawing/2014/main" id="{0897F27F-0E1B-4B1A-AE31-BDBA6951A5F1}"/>
              </a:ext>
            </a:extLst>
          </p:cNvPr>
          <p:cNvPicPr>
            <a:picLocks noChangeAspect="1"/>
          </p:cNvPicPr>
          <p:nvPr/>
        </p:nvPicPr>
        <p:blipFill>
          <a:blip r:embed="rId2"/>
          <a:stretch>
            <a:fillRect/>
          </a:stretch>
        </p:blipFill>
        <p:spPr>
          <a:xfrm>
            <a:off x="6726942" y="1690688"/>
            <a:ext cx="5465057" cy="5167312"/>
          </a:xfrm>
          <a:prstGeom prst="rect">
            <a:avLst/>
          </a:prstGeom>
        </p:spPr>
      </p:pic>
    </p:spTree>
    <p:extLst>
      <p:ext uri="{BB962C8B-B14F-4D97-AF65-F5344CB8AC3E}">
        <p14:creationId xmlns:p14="http://schemas.microsoft.com/office/powerpoint/2010/main" val="65623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par>
                          <p:cTn id="8" fill="hold">
                            <p:stCondLst>
                              <p:cond delay="500"/>
                            </p:stCondLst>
                            <p:childTnLst>
                              <p:par>
                                <p:cTn id="9" presetID="22" presetClass="entr" presetSubtype="8" fill="hold"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650"/>
                            </p:stCondLst>
                            <p:childTnLst>
                              <p:par>
                                <p:cTn id="13" presetID="22" presetClass="entr" presetSubtype="8" fill="hold"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2900"/>
                            </p:stCondLst>
                            <p:childTnLst>
                              <p:par>
                                <p:cTn id="17" presetID="22" presetClass="entr" presetSubtype="8" fill="hold" nodeType="after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4200"/>
                            </p:stCondLst>
                            <p:childTnLst>
                              <p:par>
                                <p:cTn id="21" presetID="22" presetClass="entr" presetSubtype="8" fill="hold" nodeType="afterEffect">
                                  <p:stCondLst>
                                    <p:cond delay="0"/>
                                  </p:stCondLst>
                                  <p:iterate type="lt">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550"/>
                            </p:stCondLst>
                            <p:childTnLst>
                              <p:par>
                                <p:cTn id="25" presetID="22" presetClass="entr" presetSubtype="8" fill="hold" nodeType="after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6950"/>
                            </p:stCondLst>
                            <p:childTnLst>
                              <p:par>
                                <p:cTn id="29" presetID="22" presetClass="entr" presetSubtype="8" fill="hold" nodeType="afterEffect">
                                  <p:stCondLst>
                                    <p:cond delay="0"/>
                                  </p:stCondLst>
                                  <p:iterate type="lt">
                                    <p:tmPct val="10000"/>
                                  </p:iterate>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par>
                          <p:cTn id="32" fill="hold">
                            <p:stCondLst>
                              <p:cond delay="7950"/>
                            </p:stCondLst>
                            <p:childTnLst>
                              <p:par>
                                <p:cTn id="33" presetID="22" presetClass="entr" presetSubtype="8" fill="hold" nodeType="afterEffect">
                                  <p:stCondLst>
                                    <p:cond delay="0"/>
                                  </p:stCondLst>
                                  <p:iterate type="lt">
                                    <p:tmPct val="10000"/>
                                  </p:iterate>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8950"/>
                            </p:stCondLst>
                            <p:childTnLst>
                              <p:par>
                                <p:cTn id="37" presetID="22" presetClass="entr" presetSubtype="8" fill="hold" nodeType="afterEffect">
                                  <p:stCondLst>
                                    <p:cond delay="0"/>
                                  </p:stCondLst>
                                  <p:iterate type="lt">
                                    <p:tmPct val="10000"/>
                                  </p:iterate>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par>
                          <p:cTn id="40" fill="hold">
                            <p:stCondLst>
                              <p:cond delay="10350"/>
                            </p:stCondLst>
                            <p:childTnLst>
                              <p:par>
                                <p:cTn id="41" presetID="22" presetClass="entr" presetSubtype="8" fill="hold" nodeType="afterEffect">
                                  <p:stCondLst>
                                    <p:cond delay="0"/>
                                  </p:stCondLst>
                                  <p:iterate type="lt">
                                    <p:tmPct val="10000"/>
                                  </p:iterate>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BF0A83-3AE1-413E-B390-6B75ED196660}"/>
              </a:ext>
            </a:extLst>
          </p:cNvPr>
          <p:cNvSpPr>
            <a:spLocks noGrp="1"/>
          </p:cNvSpPr>
          <p:nvPr>
            <p:ph type="title"/>
          </p:nvPr>
        </p:nvSpPr>
        <p:spPr/>
        <p:txBody>
          <a:bodyPr/>
          <a:lstStyle/>
          <a:p>
            <a:r>
              <a:rPr lang="en-US" dirty="0"/>
              <a:t>Company history</a:t>
            </a:r>
            <a:endParaRPr lang="ru-RU" dirty="0"/>
          </a:p>
        </p:txBody>
      </p:sp>
      <p:sp>
        <p:nvSpPr>
          <p:cNvPr id="3" name="Объект 2">
            <a:extLst>
              <a:ext uri="{FF2B5EF4-FFF2-40B4-BE49-F238E27FC236}">
                <a16:creationId xmlns:a16="http://schemas.microsoft.com/office/drawing/2014/main" id="{EBC4FD13-BE4E-41A5-AC99-DE0B567EE34A}"/>
              </a:ext>
            </a:extLst>
          </p:cNvPr>
          <p:cNvSpPr>
            <a:spLocks noGrp="1"/>
          </p:cNvSpPr>
          <p:nvPr>
            <p:ph idx="1"/>
          </p:nvPr>
        </p:nvSpPr>
        <p:spPr>
          <a:xfrm>
            <a:off x="6396990" y="1690688"/>
            <a:ext cx="5257800" cy="4351338"/>
          </a:xfrm>
        </p:spPr>
        <p:txBody>
          <a:bodyPr>
            <a:normAutofit fontScale="92500"/>
          </a:bodyPr>
          <a:lstStyle/>
          <a:p>
            <a:pPr marL="0" indent="0">
              <a:lnSpc>
                <a:spcPct val="120000"/>
              </a:lnSpc>
              <a:buNone/>
            </a:pPr>
            <a:r>
              <a:rPr lang="en-US" dirty="0"/>
              <a:t>JSC "Yandex Bank" (formerly JSC CB Acropolis) is a small Moscow bank in terms of assets, acquired by Yandex in the summer of 2021. The main activity is the placement of free liquidity on the interbank market and on deposits with the Central Bank. The basis of the bank's liabilities is equity.</a:t>
            </a:r>
            <a:endParaRPr lang="ru-RU" dirty="0"/>
          </a:p>
        </p:txBody>
      </p:sp>
      <p:pic>
        <p:nvPicPr>
          <p:cNvPr id="1026" name="Picture 2">
            <a:extLst>
              <a:ext uri="{FF2B5EF4-FFF2-40B4-BE49-F238E27FC236}">
                <a16:creationId xmlns:a16="http://schemas.microsoft.com/office/drawing/2014/main" id="{09E3C29A-E836-45C5-848A-5A6809128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11" y="1450541"/>
            <a:ext cx="5407459" cy="5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1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par>
                                <p:cTn id="8" presetID="22" presetClass="entr" presetSubtype="8" fill="hold" nodeType="withEffect">
                                  <p:stCondLst>
                                    <p:cond delay="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214"/>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BA39C0-1B7B-4899-9C13-4333B236B55B}"/>
              </a:ext>
            </a:extLst>
          </p:cNvPr>
          <p:cNvSpPr>
            <a:spLocks noGrp="1"/>
          </p:cNvSpPr>
          <p:nvPr>
            <p:ph type="title"/>
          </p:nvPr>
        </p:nvSpPr>
        <p:spPr/>
        <p:txBody>
          <a:bodyPr/>
          <a:lstStyle/>
          <a:p>
            <a:r>
              <a:rPr lang="en-US" dirty="0">
                <a:solidFill>
                  <a:schemeClr val="bg1"/>
                </a:solidFill>
              </a:rPr>
              <a:t>Purpose of the bank</a:t>
            </a:r>
            <a:endParaRPr lang="ru-RU" dirty="0">
              <a:solidFill>
                <a:schemeClr val="bg1"/>
              </a:solidFill>
            </a:endParaRPr>
          </a:p>
        </p:txBody>
      </p:sp>
      <p:sp>
        <p:nvSpPr>
          <p:cNvPr id="3" name="Объект 2">
            <a:extLst>
              <a:ext uri="{FF2B5EF4-FFF2-40B4-BE49-F238E27FC236}">
                <a16:creationId xmlns:a16="http://schemas.microsoft.com/office/drawing/2014/main" id="{E8EB046A-9928-443F-B7CD-156FB6B3382A}"/>
              </a:ext>
            </a:extLst>
          </p:cNvPr>
          <p:cNvSpPr>
            <a:spLocks noGrp="1"/>
          </p:cNvSpPr>
          <p:nvPr>
            <p:ph idx="1"/>
          </p:nvPr>
        </p:nvSpPr>
        <p:spPr>
          <a:xfrm>
            <a:off x="838200" y="2545590"/>
            <a:ext cx="5257800" cy="2393157"/>
          </a:xfrm>
        </p:spPr>
        <p:txBody>
          <a:bodyPr>
            <a:normAutofit fontScale="92500" lnSpcReduction="10000"/>
          </a:bodyPr>
          <a:lstStyle/>
          <a:p>
            <a:pPr marL="0" indent="0">
              <a:lnSpc>
                <a:spcPct val="100000"/>
              </a:lnSpc>
              <a:buNone/>
            </a:pPr>
            <a:r>
              <a:rPr lang="en-US" dirty="0">
                <a:solidFill>
                  <a:schemeClr val="bg1"/>
                </a:solidFill>
              </a:rPr>
              <a:t>Yandex Bank is the corporation's pocket (captive) bank and, according to </a:t>
            </a:r>
            <a:r>
              <a:rPr lang="en-US" dirty="0" err="1">
                <a:solidFill>
                  <a:schemeClr val="bg1"/>
                </a:solidFill>
              </a:rPr>
              <a:t>Kommersant</a:t>
            </a:r>
            <a:r>
              <a:rPr lang="en-US" dirty="0">
                <a:solidFill>
                  <a:schemeClr val="bg1"/>
                </a:solidFill>
              </a:rPr>
              <a:t>, seeks to monetize the large flow of customers who search for goods on the </a:t>
            </a:r>
            <a:r>
              <a:rPr lang="en-US" dirty="0" err="1">
                <a:solidFill>
                  <a:schemeClr val="bg1"/>
                </a:solidFill>
              </a:rPr>
              <a:t>Yandex.Market</a:t>
            </a:r>
            <a:r>
              <a:rPr lang="en-US" dirty="0">
                <a:solidFill>
                  <a:schemeClr val="bg1"/>
                </a:solidFill>
              </a:rPr>
              <a:t> platform. </a:t>
            </a:r>
            <a:endParaRPr lang="ru-RU" dirty="0">
              <a:solidFill>
                <a:schemeClr val="bg1"/>
              </a:solidFill>
            </a:endParaRPr>
          </a:p>
        </p:txBody>
      </p:sp>
      <p:pic>
        <p:nvPicPr>
          <p:cNvPr id="2056" name="Picture 8">
            <a:extLst>
              <a:ext uri="{FF2B5EF4-FFF2-40B4-BE49-F238E27FC236}">
                <a16:creationId xmlns:a16="http://schemas.microsoft.com/office/drawing/2014/main" id="{BDF78DAB-BD20-4B75-9EA7-D6CC6FB7A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221" y="2404122"/>
            <a:ext cx="4716780" cy="445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29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F7"/>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A2AC4-40EF-4BEE-8167-0FBD7E9A5BAE}"/>
              </a:ext>
            </a:extLst>
          </p:cNvPr>
          <p:cNvSpPr>
            <a:spLocks noGrp="1"/>
          </p:cNvSpPr>
          <p:nvPr>
            <p:ph type="title"/>
          </p:nvPr>
        </p:nvSpPr>
        <p:spPr/>
        <p:txBody>
          <a:bodyPr/>
          <a:lstStyle/>
          <a:p>
            <a:r>
              <a:rPr lang="en-US" dirty="0"/>
              <a:t>The strategy of the bank</a:t>
            </a:r>
            <a:endParaRPr lang="ru-RU" dirty="0"/>
          </a:p>
        </p:txBody>
      </p:sp>
      <p:sp>
        <p:nvSpPr>
          <p:cNvPr id="3" name="Объект 2">
            <a:extLst>
              <a:ext uri="{FF2B5EF4-FFF2-40B4-BE49-F238E27FC236}">
                <a16:creationId xmlns:a16="http://schemas.microsoft.com/office/drawing/2014/main" id="{8E32A1E5-E4D7-41D0-B767-37AD72ED8A7C}"/>
              </a:ext>
            </a:extLst>
          </p:cNvPr>
          <p:cNvSpPr>
            <a:spLocks noGrp="1"/>
          </p:cNvSpPr>
          <p:nvPr>
            <p:ph idx="1"/>
          </p:nvPr>
        </p:nvSpPr>
        <p:spPr>
          <a:xfrm>
            <a:off x="6096000" y="2867025"/>
            <a:ext cx="5257800" cy="3990974"/>
          </a:xfrm>
        </p:spPr>
        <p:txBody>
          <a:bodyPr/>
          <a:lstStyle/>
          <a:p>
            <a:pPr marL="0" indent="0">
              <a:lnSpc>
                <a:spcPct val="100000"/>
              </a:lnSpc>
              <a:buNone/>
            </a:pPr>
            <a:r>
              <a:rPr lang="en-US" dirty="0"/>
              <a:t>The Bank is a universal financial institution providing a full range of banking services. Yandex Bank provides services to corporate and retail customers.</a:t>
            </a:r>
            <a:endParaRPr lang="ru-RU" dirty="0"/>
          </a:p>
        </p:txBody>
      </p:sp>
      <p:pic>
        <p:nvPicPr>
          <p:cNvPr id="6" name="tg-post-1-upd">
            <a:hlinkClick r:id="" action="ppaction://media"/>
            <a:extLst>
              <a:ext uri="{FF2B5EF4-FFF2-40B4-BE49-F238E27FC236}">
                <a16:creationId xmlns:a16="http://schemas.microsoft.com/office/drawing/2014/main" id="{C3DF3C29-0CA7-4962-96C8-CB0A52CD78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825" y="1905000"/>
            <a:ext cx="4953000" cy="4953000"/>
          </a:xfrm>
          <a:prstGeom prst="rect">
            <a:avLst/>
          </a:prstGeom>
        </p:spPr>
      </p:pic>
    </p:spTree>
    <p:extLst>
      <p:ext uri="{BB962C8B-B14F-4D97-AF65-F5344CB8AC3E}">
        <p14:creationId xmlns:p14="http://schemas.microsoft.com/office/powerpoint/2010/main" val="33949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29" fill="hold"/>
                                        <p:tgtEl>
                                          <p:spTgt spid="6"/>
                                        </p:tgtEl>
                                      </p:cBhvr>
                                    </p:cmd>
                                  </p:childTnLst>
                                </p:cTn>
                              </p:par>
                              <p:par>
                                <p:cTn id="7" presetID="22" presetClass="entr" presetSubtype="8" fill="hold" nodeType="withEffect">
                                  <p:stCondLst>
                                    <p:cond delay="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wipe(left)">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F62BE4-4A64-4FAD-95CA-76EC8AE7F489}"/>
              </a:ext>
            </a:extLst>
          </p:cNvPr>
          <p:cNvSpPr>
            <a:spLocks noGrp="1"/>
          </p:cNvSpPr>
          <p:nvPr>
            <p:ph type="title"/>
          </p:nvPr>
        </p:nvSpPr>
        <p:spPr/>
        <p:txBody>
          <a:bodyPr/>
          <a:lstStyle/>
          <a:p>
            <a:pPr algn="ctr"/>
            <a:r>
              <a:rPr lang="en-US" dirty="0"/>
              <a:t>Services and products</a:t>
            </a:r>
            <a:endParaRPr lang="ru-RU" dirty="0"/>
          </a:p>
        </p:txBody>
      </p:sp>
      <p:pic>
        <p:nvPicPr>
          <p:cNvPr id="4100" name="Picture 4">
            <a:extLst>
              <a:ext uri="{FF2B5EF4-FFF2-40B4-BE49-F238E27FC236}">
                <a16:creationId xmlns:a16="http://schemas.microsoft.com/office/drawing/2014/main" id="{F96E815C-70E5-4F98-AA80-11B8A9AA0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8533" y="4994533"/>
            <a:ext cx="1863467" cy="186346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Группа 11">
            <a:extLst>
              <a:ext uri="{FF2B5EF4-FFF2-40B4-BE49-F238E27FC236}">
                <a16:creationId xmlns:a16="http://schemas.microsoft.com/office/drawing/2014/main" id="{E444FC4D-4A90-422F-914A-463F7386709C}"/>
              </a:ext>
            </a:extLst>
          </p:cNvPr>
          <p:cNvGrpSpPr/>
          <p:nvPr/>
        </p:nvGrpSpPr>
        <p:grpSpPr>
          <a:xfrm>
            <a:off x="3449550" y="1682421"/>
            <a:ext cx="2537821" cy="2931403"/>
            <a:chOff x="352425" y="2071686"/>
            <a:chExt cx="3405653" cy="3933825"/>
          </a:xfrm>
        </p:grpSpPr>
        <p:grpSp>
          <p:nvGrpSpPr>
            <p:cNvPr id="13" name="Группа 12">
              <a:extLst>
                <a:ext uri="{FF2B5EF4-FFF2-40B4-BE49-F238E27FC236}">
                  <a16:creationId xmlns:a16="http://schemas.microsoft.com/office/drawing/2014/main" id="{3D330BE8-988E-4837-B6C5-C7D4A1855C11}"/>
                </a:ext>
              </a:extLst>
            </p:cNvPr>
            <p:cNvGrpSpPr/>
            <p:nvPr/>
          </p:nvGrpSpPr>
          <p:grpSpPr>
            <a:xfrm>
              <a:off x="352425" y="2071686"/>
              <a:ext cx="3405653" cy="3933825"/>
              <a:chOff x="1104900" y="1690688"/>
              <a:chExt cx="3838575" cy="4433887"/>
            </a:xfrm>
          </p:grpSpPr>
          <p:sp>
            <p:nvSpPr>
              <p:cNvPr id="16" name="Прямоугольник: скругленные углы 15">
                <a:extLst>
                  <a:ext uri="{FF2B5EF4-FFF2-40B4-BE49-F238E27FC236}">
                    <a16:creationId xmlns:a16="http://schemas.microsoft.com/office/drawing/2014/main" id="{876D3C13-97B2-4EC7-A1F1-BD18E470B8C0}"/>
                  </a:ext>
                </a:extLst>
              </p:cNvPr>
              <p:cNvSpPr/>
              <p:nvPr/>
            </p:nvSpPr>
            <p:spPr>
              <a:xfrm>
                <a:off x="1104900" y="1690688"/>
                <a:ext cx="3838575" cy="4433887"/>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Picture 2">
                <a:extLst>
                  <a:ext uri="{FF2B5EF4-FFF2-40B4-BE49-F238E27FC236}">
                    <a16:creationId xmlns:a16="http://schemas.microsoft.com/office/drawing/2014/main" id="{16B4F1A8-4E03-4957-9969-B5E68E8987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114550" y="3447880"/>
                <a:ext cx="2828925" cy="2676695"/>
              </a:xfrm>
              <a:prstGeom prst="roundRect">
                <a:avLst>
                  <a:gd name="adj" fmla="val 14902"/>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97D28418-B0C6-4333-9C0A-24FBE07BD72C}"/>
                </a:ext>
              </a:extLst>
            </p:cNvPr>
            <p:cNvSpPr txBox="1"/>
            <p:nvPr/>
          </p:nvSpPr>
          <p:spPr>
            <a:xfrm>
              <a:off x="357367" y="2301358"/>
              <a:ext cx="3388974" cy="495629"/>
            </a:xfrm>
            <a:prstGeom prst="rect">
              <a:avLst/>
            </a:prstGeom>
            <a:noFill/>
          </p:spPr>
          <p:txBody>
            <a:bodyPr wrap="square" rtlCol="0">
              <a:spAutoFit/>
            </a:bodyPr>
            <a:lstStyle/>
            <a:p>
              <a:pPr algn="ctr"/>
              <a:r>
                <a:rPr lang="en-US" dirty="0">
                  <a:solidFill>
                    <a:schemeClr val="bg1"/>
                  </a:solidFill>
                  <a:latin typeface="+mj-lt"/>
                </a:rPr>
                <a:t>Profit up to 10%</a:t>
              </a:r>
              <a:endParaRPr lang="ru-RU" dirty="0">
                <a:solidFill>
                  <a:schemeClr val="bg1"/>
                </a:solidFill>
                <a:latin typeface="+mj-lt"/>
              </a:endParaRPr>
            </a:p>
          </p:txBody>
        </p:sp>
        <p:sp>
          <p:nvSpPr>
            <p:cNvPr id="15" name="TextBox 14">
              <a:extLst>
                <a:ext uri="{FF2B5EF4-FFF2-40B4-BE49-F238E27FC236}">
                  <a16:creationId xmlns:a16="http://schemas.microsoft.com/office/drawing/2014/main" id="{A8603991-327A-413F-9747-D4863DCC0E8B}"/>
                </a:ext>
              </a:extLst>
            </p:cNvPr>
            <p:cNvSpPr txBox="1"/>
            <p:nvPr/>
          </p:nvSpPr>
          <p:spPr>
            <a:xfrm>
              <a:off x="532617" y="2796987"/>
              <a:ext cx="3038475" cy="991257"/>
            </a:xfrm>
            <a:prstGeom prst="rect">
              <a:avLst/>
            </a:prstGeom>
            <a:noFill/>
          </p:spPr>
          <p:txBody>
            <a:bodyPr wrap="square" rtlCol="0">
              <a:spAutoFit/>
            </a:bodyPr>
            <a:lstStyle/>
            <a:p>
              <a:pPr algn="ctr"/>
              <a:r>
                <a:rPr lang="en-US" sz="1400" dirty="0">
                  <a:solidFill>
                    <a:schemeClr val="bg2">
                      <a:lumMod val="75000"/>
                    </a:schemeClr>
                  </a:solidFill>
                </a:rPr>
                <a:t>Discounts, cashback points and great deals at thousands of stores</a:t>
              </a:r>
              <a:endParaRPr lang="ru-RU" sz="1400" dirty="0">
                <a:solidFill>
                  <a:schemeClr val="bg2">
                    <a:lumMod val="75000"/>
                  </a:schemeClr>
                </a:solidFill>
              </a:endParaRPr>
            </a:p>
          </p:txBody>
        </p:sp>
      </p:grpSp>
      <p:grpSp>
        <p:nvGrpSpPr>
          <p:cNvPr id="18" name="Группа 17">
            <a:extLst>
              <a:ext uri="{FF2B5EF4-FFF2-40B4-BE49-F238E27FC236}">
                <a16:creationId xmlns:a16="http://schemas.microsoft.com/office/drawing/2014/main" id="{C8FBD4BA-5A35-4F8D-9066-FA0C58642AD5}"/>
              </a:ext>
            </a:extLst>
          </p:cNvPr>
          <p:cNvGrpSpPr/>
          <p:nvPr/>
        </p:nvGrpSpPr>
        <p:grpSpPr>
          <a:xfrm>
            <a:off x="6231356" y="1679316"/>
            <a:ext cx="2534138" cy="2931403"/>
            <a:chOff x="352425" y="2071686"/>
            <a:chExt cx="3405653" cy="3939542"/>
          </a:xfrm>
        </p:grpSpPr>
        <p:grpSp>
          <p:nvGrpSpPr>
            <p:cNvPr id="19" name="Группа 18">
              <a:extLst>
                <a:ext uri="{FF2B5EF4-FFF2-40B4-BE49-F238E27FC236}">
                  <a16:creationId xmlns:a16="http://schemas.microsoft.com/office/drawing/2014/main" id="{FF73BFE5-670B-4A05-8AB7-9120046ACFD2}"/>
                </a:ext>
              </a:extLst>
            </p:cNvPr>
            <p:cNvGrpSpPr/>
            <p:nvPr/>
          </p:nvGrpSpPr>
          <p:grpSpPr>
            <a:xfrm>
              <a:off x="352425" y="2071686"/>
              <a:ext cx="3405653" cy="3939542"/>
              <a:chOff x="1104900" y="1690688"/>
              <a:chExt cx="3838575" cy="4440331"/>
            </a:xfrm>
          </p:grpSpPr>
          <p:sp>
            <p:nvSpPr>
              <p:cNvPr id="22" name="Прямоугольник: скругленные углы 21">
                <a:extLst>
                  <a:ext uri="{FF2B5EF4-FFF2-40B4-BE49-F238E27FC236}">
                    <a16:creationId xmlns:a16="http://schemas.microsoft.com/office/drawing/2014/main" id="{97B865A5-411B-4C1A-93FD-374423549064}"/>
                  </a:ext>
                </a:extLst>
              </p:cNvPr>
              <p:cNvSpPr/>
              <p:nvPr/>
            </p:nvSpPr>
            <p:spPr>
              <a:xfrm>
                <a:off x="1104900" y="1690688"/>
                <a:ext cx="3838575" cy="4433887"/>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3" name="Picture 2">
                <a:extLst>
                  <a:ext uri="{FF2B5EF4-FFF2-40B4-BE49-F238E27FC236}">
                    <a16:creationId xmlns:a16="http://schemas.microsoft.com/office/drawing/2014/main" id="{8C7305C9-734D-4F06-9AFE-8E81B72D8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114552" y="3302096"/>
                <a:ext cx="2828923" cy="2828923"/>
              </a:xfrm>
              <a:prstGeom prst="roundRect">
                <a:avLst>
                  <a:gd name="adj" fmla="val 14902"/>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45B156F-895C-4AFD-93AA-3432D564DA46}"/>
                </a:ext>
              </a:extLst>
            </p:cNvPr>
            <p:cNvSpPr txBox="1"/>
            <p:nvPr/>
          </p:nvSpPr>
          <p:spPr>
            <a:xfrm>
              <a:off x="386763" y="2301358"/>
              <a:ext cx="3320785" cy="450499"/>
            </a:xfrm>
            <a:prstGeom prst="rect">
              <a:avLst/>
            </a:prstGeom>
            <a:noFill/>
          </p:spPr>
          <p:txBody>
            <a:bodyPr wrap="square" rtlCol="0">
              <a:spAutoFit/>
            </a:bodyPr>
            <a:lstStyle/>
            <a:p>
              <a:pPr algn="ctr"/>
              <a:r>
                <a:rPr lang="en-US" dirty="0">
                  <a:solidFill>
                    <a:schemeClr val="bg1"/>
                  </a:solidFill>
                  <a:latin typeface="+mj-lt"/>
                </a:rPr>
                <a:t>Deposit from Yandex</a:t>
              </a:r>
              <a:endParaRPr lang="ru-RU" dirty="0">
                <a:solidFill>
                  <a:schemeClr val="bg1"/>
                </a:solidFill>
                <a:latin typeface="+mj-lt"/>
              </a:endParaRPr>
            </a:p>
          </p:txBody>
        </p:sp>
        <p:sp>
          <p:nvSpPr>
            <p:cNvPr id="21" name="TextBox 20">
              <a:extLst>
                <a:ext uri="{FF2B5EF4-FFF2-40B4-BE49-F238E27FC236}">
                  <a16:creationId xmlns:a16="http://schemas.microsoft.com/office/drawing/2014/main" id="{A044CE80-5725-4AB7-85C2-73C9D7D7B3B7}"/>
                </a:ext>
              </a:extLst>
            </p:cNvPr>
            <p:cNvSpPr txBox="1"/>
            <p:nvPr/>
          </p:nvSpPr>
          <p:spPr>
            <a:xfrm>
              <a:off x="527918" y="2765318"/>
              <a:ext cx="3038475" cy="703161"/>
            </a:xfrm>
            <a:prstGeom prst="rect">
              <a:avLst/>
            </a:prstGeom>
            <a:noFill/>
          </p:spPr>
          <p:txBody>
            <a:bodyPr wrap="square" rtlCol="0">
              <a:spAutoFit/>
            </a:bodyPr>
            <a:lstStyle/>
            <a:p>
              <a:pPr algn="ctr"/>
              <a:r>
                <a:rPr lang="en-US" sz="1400" dirty="0">
                  <a:solidFill>
                    <a:schemeClr val="bg2">
                      <a:lumMod val="75000"/>
                    </a:schemeClr>
                  </a:solidFill>
                </a:rPr>
                <a:t>The rate up to </a:t>
              </a:r>
              <a:r>
                <a:rPr lang="ru-RU" sz="1400" dirty="0">
                  <a:solidFill>
                    <a:schemeClr val="bg2">
                      <a:lumMod val="75000"/>
                    </a:schemeClr>
                  </a:solidFill>
                </a:rPr>
                <a:t>15</a:t>
              </a:r>
              <a:r>
                <a:rPr lang="en-US" sz="1400" dirty="0">
                  <a:solidFill>
                    <a:schemeClr val="bg2">
                      <a:lumMod val="75000"/>
                    </a:schemeClr>
                  </a:solidFill>
                </a:rPr>
                <a:t>% per annum</a:t>
              </a:r>
              <a:endParaRPr lang="ru-RU" sz="1400" dirty="0">
                <a:solidFill>
                  <a:schemeClr val="bg2">
                    <a:lumMod val="75000"/>
                  </a:schemeClr>
                </a:solidFill>
              </a:endParaRPr>
            </a:p>
          </p:txBody>
        </p:sp>
      </p:grpSp>
      <p:grpSp>
        <p:nvGrpSpPr>
          <p:cNvPr id="31" name="Группа 30">
            <a:extLst>
              <a:ext uri="{FF2B5EF4-FFF2-40B4-BE49-F238E27FC236}">
                <a16:creationId xmlns:a16="http://schemas.microsoft.com/office/drawing/2014/main" id="{9905D3D8-63E2-4EB2-AC48-D56BF2CC86B5}"/>
              </a:ext>
            </a:extLst>
          </p:cNvPr>
          <p:cNvGrpSpPr/>
          <p:nvPr/>
        </p:nvGrpSpPr>
        <p:grpSpPr>
          <a:xfrm>
            <a:off x="662681" y="1682422"/>
            <a:ext cx="2537821" cy="2931403"/>
            <a:chOff x="352425" y="2071686"/>
            <a:chExt cx="3405653" cy="3933825"/>
          </a:xfrm>
        </p:grpSpPr>
        <p:grpSp>
          <p:nvGrpSpPr>
            <p:cNvPr id="32" name="Группа 31">
              <a:extLst>
                <a:ext uri="{FF2B5EF4-FFF2-40B4-BE49-F238E27FC236}">
                  <a16:creationId xmlns:a16="http://schemas.microsoft.com/office/drawing/2014/main" id="{36C84BF9-2B96-4174-AEAD-75DCA39B40EE}"/>
                </a:ext>
              </a:extLst>
            </p:cNvPr>
            <p:cNvGrpSpPr/>
            <p:nvPr/>
          </p:nvGrpSpPr>
          <p:grpSpPr>
            <a:xfrm>
              <a:off x="352425" y="2071686"/>
              <a:ext cx="3405653" cy="3933825"/>
              <a:chOff x="1104900" y="1690688"/>
              <a:chExt cx="3838575" cy="4433887"/>
            </a:xfrm>
          </p:grpSpPr>
          <p:sp>
            <p:nvSpPr>
              <p:cNvPr id="35" name="Прямоугольник: скругленные углы 34">
                <a:extLst>
                  <a:ext uri="{FF2B5EF4-FFF2-40B4-BE49-F238E27FC236}">
                    <a16:creationId xmlns:a16="http://schemas.microsoft.com/office/drawing/2014/main" id="{A7F810E5-289E-4DBB-A5C5-BC7437B10DC7}"/>
                  </a:ext>
                </a:extLst>
              </p:cNvPr>
              <p:cNvSpPr/>
              <p:nvPr/>
            </p:nvSpPr>
            <p:spPr>
              <a:xfrm>
                <a:off x="1104900" y="1690688"/>
                <a:ext cx="3838575" cy="4433887"/>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6" name="Picture 2">
                <a:extLst>
                  <a:ext uri="{FF2B5EF4-FFF2-40B4-BE49-F238E27FC236}">
                    <a16:creationId xmlns:a16="http://schemas.microsoft.com/office/drawing/2014/main" id="{0101A29A-C732-4D62-AAC2-2E504C6FB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691" b="2691"/>
              <a:stretch/>
            </p:blipFill>
            <p:spPr bwMode="auto">
              <a:xfrm>
                <a:off x="1692606" y="3447881"/>
                <a:ext cx="2828925" cy="267669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921B42D3-D016-4BDA-B217-65F30ACA8904}"/>
                </a:ext>
              </a:extLst>
            </p:cNvPr>
            <p:cNvSpPr txBox="1"/>
            <p:nvPr/>
          </p:nvSpPr>
          <p:spPr>
            <a:xfrm>
              <a:off x="838199" y="2301359"/>
              <a:ext cx="2409825" cy="449845"/>
            </a:xfrm>
            <a:prstGeom prst="rect">
              <a:avLst/>
            </a:prstGeom>
            <a:noFill/>
          </p:spPr>
          <p:txBody>
            <a:bodyPr wrap="square" rtlCol="0">
              <a:spAutoFit/>
            </a:bodyPr>
            <a:lstStyle/>
            <a:p>
              <a:pPr algn="ctr"/>
              <a:r>
                <a:rPr lang="en-US" dirty="0">
                  <a:solidFill>
                    <a:schemeClr val="bg1"/>
                  </a:solidFill>
                  <a:latin typeface="+mj-lt"/>
                </a:rPr>
                <a:t>MIR Pay</a:t>
              </a:r>
              <a:endParaRPr lang="ru-RU" dirty="0">
                <a:solidFill>
                  <a:schemeClr val="bg1"/>
                </a:solidFill>
                <a:latin typeface="+mj-lt"/>
              </a:endParaRPr>
            </a:p>
          </p:txBody>
        </p:sp>
        <p:sp>
          <p:nvSpPr>
            <p:cNvPr id="34" name="TextBox 33">
              <a:extLst>
                <a:ext uri="{FF2B5EF4-FFF2-40B4-BE49-F238E27FC236}">
                  <a16:creationId xmlns:a16="http://schemas.microsoft.com/office/drawing/2014/main" id="{D0E8DBBE-F855-4FFF-96F5-EFD390A23180}"/>
                </a:ext>
              </a:extLst>
            </p:cNvPr>
            <p:cNvSpPr txBox="1"/>
            <p:nvPr/>
          </p:nvSpPr>
          <p:spPr>
            <a:xfrm>
              <a:off x="539412" y="2781556"/>
              <a:ext cx="3038474" cy="702140"/>
            </a:xfrm>
            <a:prstGeom prst="rect">
              <a:avLst/>
            </a:prstGeom>
            <a:noFill/>
          </p:spPr>
          <p:txBody>
            <a:bodyPr wrap="square" rtlCol="0">
              <a:spAutoFit/>
            </a:bodyPr>
            <a:lstStyle>
              <a:defPPr>
                <a:defRPr lang="ru-RU"/>
              </a:defPPr>
              <a:lvl1pPr algn="ctr">
                <a:defRPr sz="1400">
                  <a:solidFill>
                    <a:schemeClr val="bg2">
                      <a:lumMod val="75000"/>
                    </a:schemeClr>
                  </a:solidFill>
                </a:defRPr>
              </a:lvl1pPr>
            </a:lstStyle>
            <a:p>
              <a:r>
                <a:rPr lang="en-US" dirty="0"/>
                <a:t>Virtual MIR card for online and offline payments</a:t>
              </a:r>
              <a:endParaRPr lang="ru-RU" dirty="0"/>
            </a:p>
          </p:txBody>
        </p:sp>
      </p:grpSp>
      <p:grpSp>
        <p:nvGrpSpPr>
          <p:cNvPr id="41" name="Группа 40">
            <a:extLst>
              <a:ext uri="{FF2B5EF4-FFF2-40B4-BE49-F238E27FC236}">
                <a16:creationId xmlns:a16="http://schemas.microsoft.com/office/drawing/2014/main" id="{19915CE3-B2C1-43CC-AD32-F391BDD41F93}"/>
              </a:ext>
            </a:extLst>
          </p:cNvPr>
          <p:cNvGrpSpPr/>
          <p:nvPr/>
        </p:nvGrpSpPr>
        <p:grpSpPr>
          <a:xfrm>
            <a:off x="9018225" y="1675062"/>
            <a:ext cx="2534139" cy="2927150"/>
            <a:chOff x="352425" y="2071686"/>
            <a:chExt cx="3405655" cy="3933825"/>
          </a:xfrm>
        </p:grpSpPr>
        <p:grpSp>
          <p:nvGrpSpPr>
            <p:cNvPr id="42" name="Группа 41">
              <a:extLst>
                <a:ext uri="{FF2B5EF4-FFF2-40B4-BE49-F238E27FC236}">
                  <a16:creationId xmlns:a16="http://schemas.microsoft.com/office/drawing/2014/main" id="{44D1BB2E-89BA-49B1-B0A4-A08ABD59242F}"/>
                </a:ext>
              </a:extLst>
            </p:cNvPr>
            <p:cNvGrpSpPr/>
            <p:nvPr/>
          </p:nvGrpSpPr>
          <p:grpSpPr>
            <a:xfrm>
              <a:off x="352425" y="2071686"/>
              <a:ext cx="3405655" cy="3933825"/>
              <a:chOff x="1104900" y="1690688"/>
              <a:chExt cx="3838577" cy="4433887"/>
            </a:xfrm>
          </p:grpSpPr>
          <p:sp>
            <p:nvSpPr>
              <p:cNvPr id="45" name="Прямоугольник: скругленные углы 44">
                <a:extLst>
                  <a:ext uri="{FF2B5EF4-FFF2-40B4-BE49-F238E27FC236}">
                    <a16:creationId xmlns:a16="http://schemas.microsoft.com/office/drawing/2014/main" id="{B71B118E-E64A-405A-913D-87444E136F3C}"/>
                  </a:ext>
                </a:extLst>
              </p:cNvPr>
              <p:cNvSpPr/>
              <p:nvPr/>
            </p:nvSpPr>
            <p:spPr>
              <a:xfrm>
                <a:off x="1104900" y="1690688"/>
                <a:ext cx="3838575" cy="4433887"/>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6" name="Picture 2">
                <a:extLst>
                  <a:ext uri="{FF2B5EF4-FFF2-40B4-BE49-F238E27FC236}">
                    <a16:creationId xmlns:a16="http://schemas.microsoft.com/office/drawing/2014/main" id="{28D3DE07-156B-46B3-843E-BBFF522CBB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515678" y="2696774"/>
                <a:ext cx="3427799" cy="3427801"/>
              </a:xfrm>
              <a:prstGeom prst="roundRect">
                <a:avLst>
                  <a:gd name="adj" fmla="val 11953"/>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C9BF6487-4961-4699-9C45-A1FB3E3CECBB}"/>
                </a:ext>
              </a:extLst>
            </p:cNvPr>
            <p:cNvSpPr txBox="1"/>
            <p:nvPr/>
          </p:nvSpPr>
          <p:spPr>
            <a:xfrm>
              <a:off x="386762" y="2303531"/>
              <a:ext cx="3320785" cy="496349"/>
            </a:xfrm>
            <a:prstGeom prst="rect">
              <a:avLst/>
            </a:prstGeom>
            <a:noFill/>
          </p:spPr>
          <p:txBody>
            <a:bodyPr wrap="square" rtlCol="0">
              <a:spAutoFit/>
            </a:bodyPr>
            <a:lstStyle/>
            <a:p>
              <a:pPr algn="ctr"/>
              <a:r>
                <a:rPr lang="en-US" dirty="0">
                  <a:solidFill>
                    <a:schemeClr val="bg1"/>
                  </a:solidFill>
                  <a:latin typeface="+mj-lt"/>
                </a:rPr>
                <a:t>15% with Plus points</a:t>
              </a:r>
              <a:endParaRPr lang="ru-RU" dirty="0">
                <a:solidFill>
                  <a:schemeClr val="bg1"/>
                </a:solidFill>
                <a:latin typeface="+mj-lt"/>
              </a:endParaRPr>
            </a:p>
          </p:txBody>
        </p:sp>
        <p:sp>
          <p:nvSpPr>
            <p:cNvPr id="44" name="TextBox 43">
              <a:extLst>
                <a:ext uri="{FF2B5EF4-FFF2-40B4-BE49-F238E27FC236}">
                  <a16:creationId xmlns:a16="http://schemas.microsoft.com/office/drawing/2014/main" id="{4497950A-53F2-4E70-AF53-26710DB84CF4}"/>
                </a:ext>
              </a:extLst>
            </p:cNvPr>
            <p:cNvSpPr txBox="1"/>
            <p:nvPr/>
          </p:nvSpPr>
          <p:spPr>
            <a:xfrm>
              <a:off x="527917" y="2784578"/>
              <a:ext cx="3038475" cy="703161"/>
            </a:xfrm>
            <a:prstGeom prst="rect">
              <a:avLst/>
            </a:prstGeom>
            <a:noFill/>
          </p:spPr>
          <p:txBody>
            <a:bodyPr wrap="square" rtlCol="0">
              <a:spAutoFit/>
            </a:bodyPr>
            <a:lstStyle/>
            <a:p>
              <a:pPr algn="ctr"/>
              <a:r>
                <a:rPr lang="en-US" sz="1400" dirty="0">
                  <a:solidFill>
                    <a:schemeClr val="bg2">
                      <a:lumMod val="75000"/>
                    </a:schemeClr>
                  </a:solidFill>
                </a:rPr>
                <a:t>In Yandex services and partner stores</a:t>
              </a:r>
              <a:endParaRPr lang="ru-RU" sz="1400" dirty="0">
                <a:solidFill>
                  <a:schemeClr val="bg2">
                    <a:lumMod val="75000"/>
                  </a:schemeClr>
                </a:solidFill>
              </a:endParaRPr>
            </a:p>
          </p:txBody>
        </p:sp>
      </p:grpSp>
      <p:grpSp>
        <p:nvGrpSpPr>
          <p:cNvPr id="30" name="Группа 29">
            <a:extLst>
              <a:ext uri="{FF2B5EF4-FFF2-40B4-BE49-F238E27FC236}">
                <a16:creationId xmlns:a16="http://schemas.microsoft.com/office/drawing/2014/main" id="{83AF7E16-16A7-4195-A8CD-154FBBDCEDAD}"/>
              </a:ext>
            </a:extLst>
          </p:cNvPr>
          <p:cNvGrpSpPr/>
          <p:nvPr/>
        </p:nvGrpSpPr>
        <p:grpSpPr>
          <a:xfrm>
            <a:off x="2139044" y="4874700"/>
            <a:ext cx="3832859" cy="1659258"/>
            <a:chOff x="659495" y="4892766"/>
            <a:chExt cx="3808382" cy="1465701"/>
          </a:xfrm>
        </p:grpSpPr>
        <p:grpSp>
          <p:nvGrpSpPr>
            <p:cNvPr id="48" name="Группа 47">
              <a:extLst>
                <a:ext uri="{FF2B5EF4-FFF2-40B4-BE49-F238E27FC236}">
                  <a16:creationId xmlns:a16="http://schemas.microsoft.com/office/drawing/2014/main" id="{09ABA70E-CA6F-4CD1-B359-178B77F09B9A}"/>
                </a:ext>
              </a:extLst>
            </p:cNvPr>
            <p:cNvGrpSpPr/>
            <p:nvPr/>
          </p:nvGrpSpPr>
          <p:grpSpPr>
            <a:xfrm>
              <a:off x="659495" y="4892766"/>
              <a:ext cx="3808382" cy="1465701"/>
              <a:chOff x="349573" y="2071686"/>
              <a:chExt cx="3408505" cy="3933825"/>
            </a:xfrm>
          </p:grpSpPr>
          <p:sp>
            <p:nvSpPr>
              <p:cNvPr id="52" name="Прямоугольник: скругленные углы 51">
                <a:extLst>
                  <a:ext uri="{FF2B5EF4-FFF2-40B4-BE49-F238E27FC236}">
                    <a16:creationId xmlns:a16="http://schemas.microsoft.com/office/drawing/2014/main" id="{C69D0148-C867-4E6D-8139-68A67EE22E29}"/>
                  </a:ext>
                </a:extLst>
              </p:cNvPr>
              <p:cNvSpPr/>
              <p:nvPr/>
            </p:nvSpPr>
            <p:spPr>
              <a:xfrm>
                <a:off x="352425" y="2071686"/>
                <a:ext cx="3405653" cy="3933825"/>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Box 49">
                <a:extLst>
                  <a:ext uri="{FF2B5EF4-FFF2-40B4-BE49-F238E27FC236}">
                    <a16:creationId xmlns:a16="http://schemas.microsoft.com/office/drawing/2014/main" id="{91F23ED6-FF70-410C-9386-F14C49E3B89F}"/>
                  </a:ext>
                </a:extLst>
              </p:cNvPr>
              <p:cNvSpPr txBox="1"/>
              <p:nvPr/>
            </p:nvSpPr>
            <p:spPr>
              <a:xfrm>
                <a:off x="362413" y="3722841"/>
                <a:ext cx="3392813" cy="875625"/>
              </a:xfrm>
              <a:prstGeom prst="rect">
                <a:avLst/>
              </a:prstGeom>
              <a:noFill/>
            </p:spPr>
            <p:txBody>
              <a:bodyPr wrap="square" rtlCol="0">
                <a:spAutoFit/>
              </a:bodyPr>
              <a:lstStyle/>
              <a:p>
                <a:pPr algn="ctr"/>
                <a:r>
                  <a:rPr lang="en-US" dirty="0">
                    <a:solidFill>
                      <a:schemeClr val="bg1"/>
                    </a:solidFill>
                    <a:latin typeface="+mj-lt"/>
                  </a:rPr>
                  <a:t>60 days sub to Yandex Plus</a:t>
                </a:r>
                <a:endParaRPr lang="ru-RU" dirty="0">
                  <a:solidFill>
                    <a:schemeClr val="bg1"/>
                  </a:solidFill>
                  <a:latin typeface="+mj-lt"/>
                </a:endParaRPr>
              </a:p>
            </p:txBody>
          </p:sp>
          <p:sp>
            <p:nvSpPr>
              <p:cNvPr id="51" name="TextBox 50">
                <a:extLst>
                  <a:ext uri="{FF2B5EF4-FFF2-40B4-BE49-F238E27FC236}">
                    <a16:creationId xmlns:a16="http://schemas.microsoft.com/office/drawing/2014/main" id="{2E2088AA-3B4B-447A-B7C5-49BAC48C6662}"/>
                  </a:ext>
                </a:extLst>
              </p:cNvPr>
              <p:cNvSpPr txBox="1"/>
              <p:nvPr/>
            </p:nvSpPr>
            <p:spPr>
              <a:xfrm>
                <a:off x="349573" y="4451783"/>
                <a:ext cx="3405652" cy="1240468"/>
              </a:xfrm>
              <a:prstGeom prst="rect">
                <a:avLst/>
              </a:prstGeom>
              <a:noFill/>
            </p:spPr>
            <p:txBody>
              <a:bodyPr wrap="square" rtlCol="0">
                <a:spAutoFit/>
              </a:bodyPr>
              <a:lstStyle>
                <a:defPPr>
                  <a:defRPr lang="ru-RU"/>
                </a:defPPr>
                <a:lvl1pPr algn="ctr">
                  <a:defRPr sz="1400">
                    <a:solidFill>
                      <a:schemeClr val="bg2">
                        <a:lumMod val="75000"/>
                      </a:schemeClr>
                    </a:solidFill>
                  </a:defRPr>
                </a:lvl1pPr>
              </a:lstStyle>
              <a:p>
                <a:r>
                  <a:rPr lang="en-US" dirty="0"/>
                  <a:t>Movies, music and cashback points Plus. Free for those who haven't subscribed yet</a:t>
                </a:r>
                <a:endParaRPr lang="ru-RU" dirty="0"/>
              </a:p>
            </p:txBody>
          </p:sp>
        </p:grpSp>
        <p:pic>
          <p:nvPicPr>
            <p:cNvPr id="55" name="Picture 12">
              <a:extLst>
                <a:ext uri="{FF2B5EF4-FFF2-40B4-BE49-F238E27FC236}">
                  <a16:creationId xmlns:a16="http://schemas.microsoft.com/office/drawing/2014/main" id="{793321D1-861F-4F7A-AFE2-0DA396347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820" y="5102761"/>
              <a:ext cx="802543" cy="308130"/>
            </a:xfrm>
            <a:prstGeom prst="rect">
              <a:avLst/>
            </a:prstGeom>
            <a:noFill/>
            <a:extLst>
              <a:ext uri="{909E8E84-426E-40DD-AFC4-6F175D3DCCD1}">
                <a14:hiddenFill xmlns:a14="http://schemas.microsoft.com/office/drawing/2010/main">
                  <a:solidFill>
                    <a:srgbClr val="FFFFFF"/>
                  </a:solidFill>
                </a14:hiddenFill>
              </a:ext>
            </a:extLst>
          </p:spPr>
        </p:pic>
      </p:grpSp>
      <p:pic>
        <p:nvPicPr>
          <p:cNvPr id="4110" name="Picture 14">
            <a:extLst>
              <a:ext uri="{FF2B5EF4-FFF2-40B4-BE49-F238E27FC236}">
                <a16:creationId xmlns:a16="http://schemas.microsoft.com/office/drawing/2014/main" id="{A4D7D648-3E8C-4FC9-A4E4-7DEA416888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0" y="4960158"/>
            <a:ext cx="1867589" cy="189784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E45DDDF9-5BCE-4F09-85D7-3EBC679C5B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5389" y="266899"/>
            <a:ext cx="1087249" cy="1087249"/>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Группа 39">
            <a:extLst>
              <a:ext uri="{FF2B5EF4-FFF2-40B4-BE49-F238E27FC236}">
                <a16:creationId xmlns:a16="http://schemas.microsoft.com/office/drawing/2014/main" id="{D7980E98-DE5A-42B1-BB83-4ABD3596335D}"/>
              </a:ext>
            </a:extLst>
          </p:cNvPr>
          <p:cNvGrpSpPr/>
          <p:nvPr/>
        </p:nvGrpSpPr>
        <p:grpSpPr>
          <a:xfrm>
            <a:off x="6217106" y="4874700"/>
            <a:ext cx="3863016" cy="1659258"/>
            <a:chOff x="4597002" y="4833617"/>
            <a:chExt cx="3863016" cy="1659258"/>
          </a:xfrm>
        </p:grpSpPr>
        <p:grpSp>
          <p:nvGrpSpPr>
            <p:cNvPr id="66" name="Группа 65">
              <a:extLst>
                <a:ext uri="{FF2B5EF4-FFF2-40B4-BE49-F238E27FC236}">
                  <a16:creationId xmlns:a16="http://schemas.microsoft.com/office/drawing/2014/main" id="{C9C9E436-720E-4365-93B1-C0F9C440B23A}"/>
                </a:ext>
              </a:extLst>
            </p:cNvPr>
            <p:cNvGrpSpPr/>
            <p:nvPr/>
          </p:nvGrpSpPr>
          <p:grpSpPr>
            <a:xfrm>
              <a:off x="4597002" y="4833617"/>
              <a:ext cx="3863016" cy="1659258"/>
              <a:chOff x="322755" y="2071686"/>
              <a:chExt cx="3435323" cy="3933825"/>
            </a:xfrm>
          </p:grpSpPr>
          <p:sp>
            <p:nvSpPr>
              <p:cNvPr id="70" name="Прямоугольник: скругленные углы 69">
                <a:extLst>
                  <a:ext uri="{FF2B5EF4-FFF2-40B4-BE49-F238E27FC236}">
                    <a16:creationId xmlns:a16="http://schemas.microsoft.com/office/drawing/2014/main" id="{3709646E-FCA6-436E-BD63-0EF4AA1D2EC8}"/>
                  </a:ext>
                </a:extLst>
              </p:cNvPr>
              <p:cNvSpPr/>
              <p:nvPr/>
            </p:nvSpPr>
            <p:spPr>
              <a:xfrm>
                <a:off x="352425" y="2071686"/>
                <a:ext cx="3405653" cy="3933825"/>
              </a:xfrm>
              <a:prstGeom prst="roundRect">
                <a:avLst>
                  <a:gd name="adj" fmla="val 10794"/>
                </a:avLst>
              </a:prstGeom>
              <a:solidFill>
                <a:srgbClr val="1212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TextBox 67">
                <a:extLst>
                  <a:ext uri="{FF2B5EF4-FFF2-40B4-BE49-F238E27FC236}">
                    <a16:creationId xmlns:a16="http://schemas.microsoft.com/office/drawing/2014/main" id="{9C810255-A2F5-459C-8BA2-2ADF45A7E217}"/>
                  </a:ext>
                </a:extLst>
              </p:cNvPr>
              <p:cNvSpPr txBox="1"/>
              <p:nvPr/>
            </p:nvSpPr>
            <p:spPr>
              <a:xfrm>
                <a:off x="322755" y="3650334"/>
                <a:ext cx="3388974" cy="875625"/>
              </a:xfrm>
              <a:prstGeom prst="rect">
                <a:avLst/>
              </a:prstGeom>
              <a:noFill/>
            </p:spPr>
            <p:txBody>
              <a:bodyPr wrap="square" rtlCol="0">
                <a:spAutoFit/>
              </a:bodyPr>
              <a:lstStyle/>
              <a:p>
                <a:pPr algn="ctr"/>
                <a:r>
                  <a:rPr lang="en-US" dirty="0">
                    <a:solidFill>
                      <a:schemeClr val="bg1"/>
                    </a:solidFill>
                    <a:latin typeface="+mj-lt"/>
                  </a:rPr>
                  <a:t>Absolutely free</a:t>
                </a:r>
                <a:endParaRPr lang="ru-RU" dirty="0">
                  <a:solidFill>
                    <a:schemeClr val="bg1"/>
                  </a:solidFill>
                  <a:latin typeface="+mj-lt"/>
                </a:endParaRPr>
              </a:p>
            </p:txBody>
          </p:sp>
          <p:sp>
            <p:nvSpPr>
              <p:cNvPr id="69" name="TextBox 68">
                <a:extLst>
                  <a:ext uri="{FF2B5EF4-FFF2-40B4-BE49-F238E27FC236}">
                    <a16:creationId xmlns:a16="http://schemas.microsoft.com/office/drawing/2014/main" id="{B09EA05D-0492-4ED8-ABE1-D1D15D11097E}"/>
                  </a:ext>
                </a:extLst>
              </p:cNvPr>
              <p:cNvSpPr txBox="1"/>
              <p:nvPr/>
            </p:nvSpPr>
            <p:spPr>
              <a:xfrm>
                <a:off x="513631" y="4451783"/>
                <a:ext cx="3083241" cy="1240468"/>
              </a:xfrm>
              <a:prstGeom prst="rect">
                <a:avLst/>
              </a:prstGeom>
              <a:noFill/>
            </p:spPr>
            <p:txBody>
              <a:bodyPr wrap="square" rtlCol="0">
                <a:spAutoFit/>
              </a:bodyPr>
              <a:lstStyle/>
              <a:p>
                <a:pPr algn="ctr"/>
                <a:r>
                  <a:rPr lang="en-US" sz="1400" dirty="0">
                    <a:solidFill>
                      <a:schemeClr val="bg2">
                        <a:lumMod val="75000"/>
                      </a:schemeClr>
                    </a:solidFill>
                  </a:rPr>
                  <a:t>We do not charge commission for service, replenishments and transfers. </a:t>
                </a:r>
                <a:endParaRPr lang="ru-RU" sz="1400" dirty="0">
                  <a:solidFill>
                    <a:schemeClr val="bg2">
                      <a:lumMod val="75000"/>
                    </a:schemeClr>
                  </a:solidFill>
                </a:endParaRPr>
              </a:p>
            </p:txBody>
          </p:sp>
        </p:grpSp>
        <p:pic>
          <p:nvPicPr>
            <p:cNvPr id="4114" name="Picture 18">
              <a:extLst>
                <a:ext uri="{FF2B5EF4-FFF2-40B4-BE49-F238E27FC236}">
                  <a16:creationId xmlns:a16="http://schemas.microsoft.com/office/drawing/2014/main" id="{E7AD9E45-0614-4AFC-BCD2-2A700D9748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6899" y="4953450"/>
              <a:ext cx="466714" cy="466714"/>
            </a:xfrm>
            <a:prstGeom prst="rect">
              <a:avLst/>
            </a:prstGeom>
            <a:noFill/>
            <a:extLst>
              <a:ext uri="{909E8E84-426E-40DD-AFC4-6F175D3DCCD1}">
                <a14:hiddenFill xmlns:a14="http://schemas.microsoft.com/office/drawing/2010/main">
                  <a:solidFill>
                    <a:srgbClr val="FFFFFF"/>
                  </a:solidFill>
                </a14:hiddenFill>
              </a:ext>
            </a:extLst>
          </p:spPr>
        </p:pic>
      </p:grpSp>
      <p:pic>
        <p:nvPicPr>
          <p:cNvPr id="4116" name="Picture 20">
            <a:extLst>
              <a:ext uri="{FF2B5EF4-FFF2-40B4-BE49-F238E27FC236}">
                <a16:creationId xmlns:a16="http://schemas.microsoft.com/office/drawing/2014/main" id="{164124BD-84F4-47C5-8AB5-1B2E71B50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041" y="234586"/>
            <a:ext cx="982641" cy="97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2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31"/>
                                        </p:tgtEl>
                                      </p:cBhvr>
                                    </p:animEffect>
                                    <p:animScale>
                                      <p:cBhvr>
                                        <p:cTn id="13" dur="250" autoRev="1" fill="hold"/>
                                        <p:tgtEl>
                                          <p:spTgt spid="31"/>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6" presetClass="emph" presetSubtype="0" fill="hold" nodeType="afterEffect">
                                  <p:stCondLst>
                                    <p:cond delay="0"/>
                                  </p:stCondLst>
                                  <p:childTnLst>
                                    <p:animEffect transition="out" filter="fade">
                                      <p:cBhvr>
                                        <p:cTn id="23" dur="500" tmFilter="0, 0; .2, .5; .8, .5; 1, 0"/>
                                        <p:tgtEl>
                                          <p:spTgt spid="12"/>
                                        </p:tgtEl>
                                      </p:cBhvr>
                                    </p:animEffect>
                                    <p:animScale>
                                      <p:cBhvr>
                                        <p:cTn id="24" dur="250" autoRev="1" fill="hold"/>
                                        <p:tgtEl>
                                          <p:spTgt spid="12"/>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6" presetClass="emph" presetSubtype="0" fill="hold" nodeType="afterEffect">
                                  <p:stCondLst>
                                    <p:cond delay="0"/>
                                  </p:stCondLst>
                                  <p:childTnLst>
                                    <p:animEffect transition="out" filter="fade">
                                      <p:cBhvr>
                                        <p:cTn id="34" dur="500" tmFilter="0, 0; .2, .5; .8, .5; 1, 0"/>
                                        <p:tgtEl>
                                          <p:spTgt spid="18"/>
                                        </p:tgtEl>
                                      </p:cBhvr>
                                    </p:animEffect>
                                    <p:animScale>
                                      <p:cBhvr>
                                        <p:cTn id="35" dur="250" autoRev="1" fill="hold"/>
                                        <p:tgtEl>
                                          <p:spTgt spid="18"/>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6" presetClass="emph" presetSubtype="0" fill="hold" nodeType="afterEffect">
                                  <p:stCondLst>
                                    <p:cond delay="0"/>
                                  </p:stCondLst>
                                  <p:childTnLst>
                                    <p:animEffect transition="out" filter="fade">
                                      <p:cBhvr>
                                        <p:cTn id="45" dur="500" tmFilter="0, 0; .2, .5; .8, .5; 1, 0"/>
                                        <p:tgtEl>
                                          <p:spTgt spid="41"/>
                                        </p:tgtEl>
                                      </p:cBhvr>
                                    </p:animEffect>
                                    <p:animScale>
                                      <p:cBhvr>
                                        <p:cTn id="46" dur="250" autoRev="1" fill="hold"/>
                                        <p:tgtEl>
                                          <p:spTgt spid="41"/>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26" presetClass="emph" presetSubtype="0" fill="hold" nodeType="afterEffect">
                                  <p:stCondLst>
                                    <p:cond delay="0"/>
                                  </p:stCondLst>
                                  <p:childTnLst>
                                    <p:animEffect transition="out" filter="fade">
                                      <p:cBhvr>
                                        <p:cTn id="56" dur="500" tmFilter="0, 0; .2, .5; .8, .5; 1, 0"/>
                                        <p:tgtEl>
                                          <p:spTgt spid="30"/>
                                        </p:tgtEl>
                                      </p:cBhvr>
                                    </p:animEffect>
                                    <p:animScale>
                                      <p:cBhvr>
                                        <p:cTn id="57" dur="250" autoRev="1" fill="hold"/>
                                        <p:tgtEl>
                                          <p:spTgt spid="30"/>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26" presetClass="emph" presetSubtype="0" fill="hold" nodeType="afterEffect">
                                  <p:stCondLst>
                                    <p:cond delay="0"/>
                                  </p:stCondLst>
                                  <p:childTnLst>
                                    <p:animEffect transition="out" filter="fade">
                                      <p:cBhvr>
                                        <p:cTn id="67" dur="500" tmFilter="0, 0; .2, .5; .8, .5; 1, 0"/>
                                        <p:tgtEl>
                                          <p:spTgt spid="40"/>
                                        </p:tgtEl>
                                      </p:cBhvr>
                                    </p:animEffect>
                                    <p:animScale>
                                      <p:cBhvr>
                                        <p:cTn id="68"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CF9"/>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A41917-34D3-455F-AF14-68204C5D575E}"/>
              </a:ext>
            </a:extLst>
          </p:cNvPr>
          <p:cNvSpPr>
            <a:spLocks noGrp="1"/>
          </p:cNvSpPr>
          <p:nvPr>
            <p:ph type="title"/>
          </p:nvPr>
        </p:nvSpPr>
        <p:spPr/>
        <p:txBody>
          <a:bodyPr/>
          <a:lstStyle/>
          <a:p>
            <a:r>
              <a:rPr lang="en-US" dirty="0"/>
              <a:t>Structure and network</a:t>
            </a:r>
            <a:endParaRPr lang="ru-RU" dirty="0"/>
          </a:p>
        </p:txBody>
      </p:sp>
      <p:sp>
        <p:nvSpPr>
          <p:cNvPr id="6" name="Объект 5">
            <a:extLst>
              <a:ext uri="{FF2B5EF4-FFF2-40B4-BE49-F238E27FC236}">
                <a16:creationId xmlns:a16="http://schemas.microsoft.com/office/drawing/2014/main" id="{24717863-8AE4-4772-8C0D-11DD69D3573E}"/>
              </a:ext>
            </a:extLst>
          </p:cNvPr>
          <p:cNvSpPr>
            <a:spLocks noGrp="1"/>
          </p:cNvSpPr>
          <p:nvPr>
            <p:ph idx="1"/>
          </p:nvPr>
        </p:nvSpPr>
        <p:spPr>
          <a:xfrm>
            <a:off x="838200" y="2506662"/>
            <a:ext cx="5257800" cy="4351338"/>
          </a:xfrm>
        </p:spPr>
        <p:txBody>
          <a:bodyPr/>
          <a:lstStyle/>
          <a:p>
            <a:pPr marL="0" indent="0">
              <a:buNone/>
            </a:pPr>
            <a:r>
              <a:rPr lang="en-US" dirty="0"/>
              <a:t>The bank's head office is located in Moscow at 82 </a:t>
            </a:r>
            <a:r>
              <a:rPr lang="en-US" dirty="0" err="1"/>
              <a:t>Sadovnicheskaya</a:t>
            </a:r>
            <a:r>
              <a:rPr lang="en-US" dirty="0"/>
              <a:t> str., building 2, Moscow, 115035.</a:t>
            </a:r>
            <a:endParaRPr lang="ru-RU" dirty="0"/>
          </a:p>
          <a:p>
            <a:pPr marL="0" indent="0">
              <a:buNone/>
            </a:pPr>
            <a:r>
              <a:rPr lang="en-US" dirty="0"/>
              <a:t>All customer service is fully online. </a:t>
            </a:r>
            <a:endParaRPr lang="ru-RU" dirty="0"/>
          </a:p>
        </p:txBody>
      </p:sp>
      <p:pic>
        <p:nvPicPr>
          <p:cNvPr id="10" name="Рисунок 9">
            <a:extLst>
              <a:ext uri="{FF2B5EF4-FFF2-40B4-BE49-F238E27FC236}">
                <a16:creationId xmlns:a16="http://schemas.microsoft.com/office/drawing/2014/main" id="{01BA5FF7-4365-49C7-9830-09B384C13A97}"/>
              </a:ext>
            </a:extLst>
          </p:cNvPr>
          <p:cNvPicPr>
            <a:picLocks noChangeAspect="1"/>
          </p:cNvPicPr>
          <p:nvPr/>
        </p:nvPicPr>
        <p:blipFill>
          <a:blip r:embed="rId2"/>
          <a:stretch>
            <a:fillRect/>
          </a:stretch>
        </p:blipFill>
        <p:spPr>
          <a:xfrm>
            <a:off x="6842760" y="1508760"/>
            <a:ext cx="5349240" cy="5349240"/>
          </a:xfrm>
          <a:prstGeom prst="rect">
            <a:avLst/>
          </a:prstGeom>
        </p:spPr>
      </p:pic>
    </p:spTree>
    <p:extLst>
      <p:ext uri="{BB962C8B-B14F-4D97-AF65-F5344CB8AC3E}">
        <p14:creationId xmlns:p14="http://schemas.microsoft.com/office/powerpoint/2010/main" val="421033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5E9F68-FA28-4D3C-90A5-8DEED66B9E29}"/>
              </a:ext>
            </a:extLst>
          </p:cNvPr>
          <p:cNvSpPr>
            <a:spLocks noGrp="1"/>
          </p:cNvSpPr>
          <p:nvPr>
            <p:ph type="title"/>
          </p:nvPr>
        </p:nvSpPr>
        <p:spPr/>
        <p:txBody>
          <a:bodyPr/>
          <a:lstStyle/>
          <a:p>
            <a:r>
              <a:rPr lang="en-US" dirty="0"/>
              <a:t>Advertising</a:t>
            </a:r>
            <a:endParaRPr lang="ru-RU" dirty="0"/>
          </a:p>
        </p:txBody>
      </p:sp>
      <p:pic>
        <p:nvPicPr>
          <p:cNvPr id="11" name="Рисунок 10">
            <a:extLst>
              <a:ext uri="{FF2B5EF4-FFF2-40B4-BE49-F238E27FC236}">
                <a16:creationId xmlns:a16="http://schemas.microsoft.com/office/drawing/2014/main" id="{CE04A624-3CAC-4CE1-A157-4790BB1E30FF}"/>
              </a:ext>
            </a:extLst>
          </p:cNvPr>
          <p:cNvPicPr>
            <a:picLocks noChangeAspect="1"/>
          </p:cNvPicPr>
          <p:nvPr/>
        </p:nvPicPr>
        <p:blipFill>
          <a:blip r:embed="rId2"/>
          <a:stretch>
            <a:fillRect/>
          </a:stretch>
        </p:blipFill>
        <p:spPr>
          <a:xfrm>
            <a:off x="6986954" y="1509702"/>
            <a:ext cx="4790878" cy="4790878"/>
          </a:xfrm>
          <a:prstGeom prst="roundRect">
            <a:avLst>
              <a:gd name="adj" fmla="val 4827"/>
            </a:avLst>
          </a:prstGeom>
        </p:spPr>
      </p:pic>
      <p:pic>
        <p:nvPicPr>
          <p:cNvPr id="1036" name="Picture 12">
            <a:extLst>
              <a:ext uri="{FF2B5EF4-FFF2-40B4-BE49-F238E27FC236}">
                <a16:creationId xmlns:a16="http://schemas.microsoft.com/office/drawing/2014/main" id="{2555DEB5-E6AD-4471-BFC3-7731A599F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894" y="3205921"/>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a:extLst>
              <a:ext uri="{FF2B5EF4-FFF2-40B4-BE49-F238E27FC236}">
                <a16:creationId xmlns:a16="http://schemas.microsoft.com/office/drawing/2014/main" id="{BDC84297-3D4A-42C4-B114-188193A209CF}"/>
              </a:ext>
            </a:extLst>
          </p:cNvPr>
          <p:cNvPicPr>
            <a:picLocks noChangeAspect="1"/>
          </p:cNvPicPr>
          <p:nvPr/>
        </p:nvPicPr>
        <p:blipFill>
          <a:blip r:embed="rId4"/>
          <a:stretch>
            <a:fillRect/>
          </a:stretch>
        </p:blipFill>
        <p:spPr>
          <a:xfrm>
            <a:off x="289560" y="1572482"/>
            <a:ext cx="4790878" cy="4790878"/>
          </a:xfrm>
          <a:prstGeom prst="roundRect">
            <a:avLst>
              <a:gd name="adj" fmla="val 4827"/>
            </a:avLst>
          </a:prstGeom>
        </p:spPr>
      </p:pic>
      <p:pic>
        <p:nvPicPr>
          <p:cNvPr id="13" name="Рисунок 12">
            <a:extLst>
              <a:ext uri="{FF2B5EF4-FFF2-40B4-BE49-F238E27FC236}">
                <a16:creationId xmlns:a16="http://schemas.microsoft.com/office/drawing/2014/main" id="{6AC0AEEA-F8CE-433A-ACAC-766F7A04A190}"/>
              </a:ext>
            </a:extLst>
          </p:cNvPr>
          <p:cNvPicPr>
            <a:picLocks noChangeAspect="1"/>
          </p:cNvPicPr>
          <p:nvPr/>
        </p:nvPicPr>
        <p:blipFill>
          <a:blip r:embed="rId5"/>
          <a:stretch>
            <a:fillRect/>
          </a:stretch>
        </p:blipFill>
        <p:spPr>
          <a:xfrm rot="19800000">
            <a:off x="11012985" y="903792"/>
            <a:ext cx="1134062" cy="1134062"/>
          </a:xfrm>
          <a:prstGeom prst="roundRect">
            <a:avLst>
              <a:gd name="adj" fmla="val 50000"/>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1038" name="Picture 14">
            <a:extLst>
              <a:ext uri="{FF2B5EF4-FFF2-40B4-BE49-F238E27FC236}">
                <a16:creationId xmlns:a16="http://schemas.microsoft.com/office/drawing/2014/main" id="{5DF6414E-6A97-4CFC-AC61-8D7E06324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0000">
            <a:off x="264996" y="6009932"/>
            <a:ext cx="765403" cy="7620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4FCA141-907F-4262-BBC8-220DA5A6E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426" y="2800116"/>
            <a:ext cx="765402"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9861EB7-3B55-4B3E-8403-8BCE96E7C2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7738" y="5545676"/>
            <a:ext cx="951428" cy="947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B669A90-BDE8-4F63-A267-021F8EE375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9148" y="896376"/>
            <a:ext cx="979714" cy="97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0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505F09-EB01-482A-B671-68482BCB95C9}"/>
              </a:ext>
            </a:extLst>
          </p:cNvPr>
          <p:cNvSpPr>
            <a:spLocks noGrp="1"/>
          </p:cNvSpPr>
          <p:nvPr>
            <p:ph type="title"/>
          </p:nvPr>
        </p:nvSpPr>
        <p:spPr/>
        <p:txBody>
          <a:bodyPr/>
          <a:lstStyle/>
          <a:p>
            <a:r>
              <a:rPr lang="en-US" dirty="0"/>
              <a:t>Sponsorship</a:t>
            </a:r>
            <a:endParaRPr lang="ru-RU" dirty="0"/>
          </a:p>
        </p:txBody>
      </p:sp>
      <p:sp>
        <p:nvSpPr>
          <p:cNvPr id="3" name="Объект 2">
            <a:extLst>
              <a:ext uri="{FF2B5EF4-FFF2-40B4-BE49-F238E27FC236}">
                <a16:creationId xmlns:a16="http://schemas.microsoft.com/office/drawing/2014/main" id="{B1A56BC6-26B7-413E-8DCB-E3CCC1ED358C}"/>
              </a:ext>
            </a:extLst>
          </p:cNvPr>
          <p:cNvSpPr>
            <a:spLocks noGrp="1"/>
          </p:cNvSpPr>
          <p:nvPr>
            <p:ph idx="1"/>
          </p:nvPr>
        </p:nvSpPr>
        <p:spPr>
          <a:xfrm>
            <a:off x="6096000" y="2537459"/>
            <a:ext cx="5257800" cy="3639503"/>
          </a:xfrm>
        </p:spPr>
        <p:txBody>
          <a:bodyPr/>
          <a:lstStyle/>
          <a:p>
            <a:pPr marL="0" indent="0">
              <a:lnSpc>
                <a:spcPct val="100000"/>
              </a:lnSpc>
              <a:buNone/>
            </a:pPr>
            <a:r>
              <a:rPr lang="en-US" dirty="0"/>
              <a:t>Judging by the statements of Yandex officials, the bank is still performing service functions, and its development may take a lot of effort</a:t>
            </a:r>
            <a:r>
              <a:rPr lang="ru-RU" dirty="0"/>
              <a:t>.</a:t>
            </a:r>
          </a:p>
        </p:txBody>
      </p:sp>
      <p:pic>
        <p:nvPicPr>
          <p:cNvPr id="7" name="Рисунок 6">
            <a:extLst>
              <a:ext uri="{FF2B5EF4-FFF2-40B4-BE49-F238E27FC236}">
                <a16:creationId xmlns:a16="http://schemas.microsoft.com/office/drawing/2014/main" id="{CFD2A0B2-F1B6-4095-9E21-5ABCCBEFD2FC}"/>
              </a:ext>
            </a:extLst>
          </p:cNvPr>
          <p:cNvPicPr>
            <a:picLocks noChangeAspect="1"/>
          </p:cNvPicPr>
          <p:nvPr/>
        </p:nvPicPr>
        <p:blipFill>
          <a:blip r:embed="rId2"/>
          <a:stretch>
            <a:fillRect/>
          </a:stretch>
        </p:blipFill>
        <p:spPr>
          <a:xfrm>
            <a:off x="0" y="1303020"/>
            <a:ext cx="5554980" cy="5554980"/>
          </a:xfrm>
          <a:prstGeom prst="rect">
            <a:avLst/>
          </a:prstGeom>
        </p:spPr>
      </p:pic>
    </p:spTree>
    <p:extLst>
      <p:ext uri="{BB962C8B-B14F-4D97-AF65-F5344CB8AC3E}">
        <p14:creationId xmlns:p14="http://schemas.microsoft.com/office/powerpoint/2010/main" val="12631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andex1">
      <a:majorFont>
        <a:latin typeface="Yandex Sans Display Bold"/>
        <a:ea typeface=""/>
        <a:cs typeface=""/>
      </a:majorFont>
      <a:minorFont>
        <a:latin typeface="Yandex Sans Display Regular"/>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365</Words>
  <Application>Microsoft Office PowerPoint</Application>
  <PresentationFormat>Широкоэкранный</PresentationFormat>
  <Paragraphs>40</Paragraphs>
  <Slides>11</Slides>
  <Notes>0</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11</vt:i4>
      </vt:variant>
    </vt:vector>
  </HeadingPairs>
  <TitlesOfParts>
    <vt:vector size="16" baseType="lpstr">
      <vt:lpstr>Yandex Sans Display Bold</vt:lpstr>
      <vt:lpstr>Yandex Sans Display Regular</vt:lpstr>
      <vt:lpstr>Roboto</vt:lpstr>
      <vt:lpstr>Arial</vt:lpstr>
      <vt:lpstr>Тема Office</vt:lpstr>
      <vt:lpstr>Презентация PowerPoint</vt:lpstr>
      <vt:lpstr>Table of Contents</vt:lpstr>
      <vt:lpstr>Company history</vt:lpstr>
      <vt:lpstr>Purpose of the bank</vt:lpstr>
      <vt:lpstr>The strategy of the bank</vt:lpstr>
      <vt:lpstr>Services and products</vt:lpstr>
      <vt:lpstr>Structure and network</vt:lpstr>
      <vt:lpstr>Advertising</vt:lpstr>
      <vt:lpstr>Sponsorship</vt:lpstr>
      <vt:lpstr>Career opportunities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Alexander Podstrechnyy</dc:creator>
  <cp:lastModifiedBy>Alexander Podstrechnyy</cp:lastModifiedBy>
  <cp:revision>198</cp:revision>
  <dcterms:created xsi:type="dcterms:W3CDTF">2023-12-11T10:29:03Z</dcterms:created>
  <dcterms:modified xsi:type="dcterms:W3CDTF">2023-12-13T07:38:56Z</dcterms:modified>
</cp:coreProperties>
</file>